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37"/>
  </p:notesMasterIdLst>
  <p:handoutMasterIdLst>
    <p:handoutMasterId r:id="rId38"/>
  </p:handoutMasterIdLst>
  <p:sldIdLst>
    <p:sldId id="257" r:id="rId5"/>
    <p:sldId id="274" r:id="rId6"/>
    <p:sldId id="272" r:id="rId7"/>
    <p:sldId id="300" r:id="rId8"/>
    <p:sldId id="352" r:id="rId9"/>
    <p:sldId id="335" r:id="rId10"/>
    <p:sldId id="350" r:id="rId11"/>
    <p:sldId id="351" r:id="rId12"/>
    <p:sldId id="357" r:id="rId13"/>
    <p:sldId id="361" r:id="rId14"/>
    <p:sldId id="360" r:id="rId15"/>
    <p:sldId id="362" r:id="rId16"/>
    <p:sldId id="369" r:id="rId17"/>
    <p:sldId id="370" r:id="rId18"/>
    <p:sldId id="371" r:id="rId19"/>
    <p:sldId id="373" r:id="rId20"/>
    <p:sldId id="372" r:id="rId21"/>
    <p:sldId id="375" r:id="rId22"/>
    <p:sldId id="376" r:id="rId23"/>
    <p:sldId id="308" r:id="rId24"/>
    <p:sldId id="310" r:id="rId25"/>
    <p:sldId id="330" r:id="rId26"/>
    <p:sldId id="311" r:id="rId27"/>
    <p:sldId id="322" r:id="rId28"/>
    <p:sldId id="363" r:id="rId29"/>
    <p:sldId id="374" r:id="rId30"/>
    <p:sldId id="356" r:id="rId31"/>
    <p:sldId id="324" r:id="rId32"/>
    <p:sldId id="326" r:id="rId33"/>
    <p:sldId id="314" r:id="rId34"/>
    <p:sldId id="323" r:id="rId35"/>
    <p:sldId id="277" r:id="rId36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6B"/>
    <a:srgbClr val="FFFF66"/>
    <a:srgbClr val="E6DEBC"/>
    <a:srgbClr val="BEBF97"/>
    <a:srgbClr val="99FF33"/>
    <a:srgbClr val="45E70B"/>
    <a:srgbClr val="99FF99"/>
    <a:srgbClr val="00FFFF"/>
    <a:srgbClr val="394404"/>
    <a:srgbClr val="5F6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68" autoAdjust="0"/>
    <p:restoredTop sz="94682" autoAdjust="0"/>
  </p:normalViewPr>
  <p:slideViewPr>
    <p:cSldViewPr>
      <p:cViewPr varScale="1">
        <p:scale>
          <a:sx n="74" d="100"/>
          <a:sy n="74" d="100"/>
        </p:scale>
        <p:origin x="907" y="6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A008DE-3939-4268-BFCB-AA02113E56E4}" type="doc">
      <dgm:prSet loTypeId="urn:microsoft.com/office/officeart/2005/8/layout/hList1" loCatId="list" qsTypeId="urn:microsoft.com/office/officeart/2005/8/quickstyle/simple3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18E62869-431F-478A-9C46-7875BDF03A8D}">
      <dgm:prSet phldrT="[Text]" custT="1"/>
      <dgm:spPr>
        <a:solidFill>
          <a:srgbClr val="E6DEBC"/>
        </a:solidFill>
        <a:ln>
          <a:noFill/>
        </a:ln>
      </dgm:spPr>
      <dgm:t>
        <a:bodyPr/>
        <a:lstStyle/>
        <a:p>
          <a:r>
            <a:rPr lang="en-US" sz="3200" b="1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Obiectiv</a:t>
          </a:r>
          <a:r>
            <a: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general :</a:t>
          </a:r>
        </a:p>
      </dgm:t>
    </dgm:pt>
    <dgm:pt modelId="{0C0E8ED4-D7B6-46A0-8B14-EEA99DB28DE6}" type="parTrans" cxnId="{E2397E07-420C-40E0-A38E-A7F0217CE7B6}">
      <dgm:prSet/>
      <dgm:spPr/>
      <dgm:t>
        <a:bodyPr/>
        <a:lstStyle/>
        <a:p>
          <a:endParaRPr lang="en-US"/>
        </a:p>
      </dgm:t>
    </dgm:pt>
    <dgm:pt modelId="{498094ED-0AA7-4F08-8A5F-58A2A8C4F0AA}" type="sibTrans" cxnId="{E2397E07-420C-40E0-A38E-A7F0217CE7B6}">
      <dgm:prSet/>
      <dgm:spPr/>
      <dgm:t>
        <a:bodyPr/>
        <a:lstStyle/>
        <a:p>
          <a:endParaRPr lang="en-US"/>
        </a:p>
      </dgm:t>
    </dgm:pt>
    <dgm:pt modelId="{FB1D7845-2B54-474B-8565-ECCE8F47BC30}">
      <dgm:prSet phldrT="[Text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pPr algn="just"/>
          <a:r>
            <a:rPr lang="ro-RO" sz="1800" b="1" dirty="0">
              <a:solidFill>
                <a:srgbClr val="002060"/>
              </a:solidFill>
            </a:rPr>
            <a:t>Î</a:t>
          </a:r>
          <a:r>
            <a:rPr lang="en-US" sz="1800" b="1" dirty="0" err="1">
              <a:solidFill>
                <a:srgbClr val="002060"/>
              </a:solidFill>
            </a:rPr>
            <a:t>mbunătă</a:t>
          </a:r>
          <a:r>
            <a:rPr lang="ro-RO" sz="1800" b="1" dirty="0">
              <a:solidFill>
                <a:srgbClr val="002060"/>
              </a:solidFill>
            </a:rPr>
            <a:t>ț</a:t>
          </a:r>
          <a:r>
            <a:rPr lang="en-US" sz="1800" b="1" dirty="0" err="1">
              <a:solidFill>
                <a:srgbClr val="002060"/>
              </a:solidFill>
            </a:rPr>
            <a:t>irea</a:t>
          </a:r>
          <a:r>
            <a:rPr lang="en-US" sz="1800" b="1" dirty="0">
              <a:solidFill>
                <a:srgbClr val="002060"/>
              </a:solidFill>
            </a:rPr>
            <a:t> </a:t>
          </a:r>
          <a:r>
            <a:rPr lang="en-US" sz="1800" b="1" dirty="0" err="1">
              <a:solidFill>
                <a:srgbClr val="002060"/>
              </a:solidFill>
            </a:rPr>
            <a:t>competen</a:t>
          </a:r>
          <a:r>
            <a:rPr lang="ro-RO" sz="1800" b="1" dirty="0">
              <a:solidFill>
                <a:srgbClr val="002060"/>
              </a:solidFill>
            </a:rPr>
            <a:t>ț</a:t>
          </a:r>
          <a:r>
            <a:rPr lang="en-US" sz="1800" b="1" dirty="0" err="1">
              <a:solidFill>
                <a:srgbClr val="002060"/>
              </a:solidFill>
            </a:rPr>
            <a:t>elor</a:t>
          </a:r>
          <a:r>
            <a:rPr lang="en-US" sz="1800" b="1" dirty="0">
              <a:solidFill>
                <a:srgbClr val="002060"/>
              </a:solidFill>
            </a:rPr>
            <a:t> </a:t>
          </a:r>
          <a:r>
            <a:rPr lang="en-US" sz="1800" b="1" dirty="0" err="1">
              <a:solidFill>
                <a:srgbClr val="002060"/>
              </a:solidFill>
            </a:rPr>
            <a:t>personalului</a:t>
          </a:r>
          <a:r>
            <a:rPr lang="en-US" sz="1800" b="1" dirty="0">
              <a:solidFill>
                <a:srgbClr val="002060"/>
              </a:solidFill>
            </a:rPr>
            <a:t> din VET </a:t>
          </a:r>
          <a:r>
            <a:rPr lang="ro-RO" sz="1800" b="1" dirty="0">
              <a:solidFill>
                <a:srgbClr val="002060"/>
              </a:solidFill>
            </a:rPr>
            <a:t>î</a:t>
          </a:r>
          <a:r>
            <a:rPr lang="en-US" sz="1800" b="1" dirty="0">
              <a:solidFill>
                <a:srgbClr val="002060"/>
              </a:solidFill>
            </a:rPr>
            <a:t>n </a:t>
          </a:r>
          <a:r>
            <a:rPr lang="en-US" sz="1800" b="1" dirty="0" err="1">
              <a:solidFill>
                <a:srgbClr val="002060"/>
              </a:solidFill>
            </a:rPr>
            <a:t>vederea</a:t>
          </a:r>
          <a:r>
            <a:rPr lang="en-US" sz="1800" b="1" dirty="0">
              <a:solidFill>
                <a:srgbClr val="002060"/>
              </a:solidFill>
            </a:rPr>
            <a:t> </a:t>
          </a:r>
          <a:r>
            <a:rPr lang="en-US" sz="1800" b="1" dirty="0" err="1">
              <a:solidFill>
                <a:srgbClr val="002060"/>
              </a:solidFill>
            </a:rPr>
            <a:t>implementării</a:t>
          </a:r>
          <a:r>
            <a:rPr lang="en-US" sz="1800" b="1" dirty="0">
              <a:solidFill>
                <a:srgbClr val="002060"/>
              </a:solidFill>
            </a:rPr>
            <a:t> </a:t>
          </a:r>
          <a:r>
            <a:rPr lang="en-US" sz="1800" b="1" dirty="0" err="1">
              <a:solidFill>
                <a:srgbClr val="002060"/>
              </a:solidFill>
            </a:rPr>
            <a:t>metodelor</a:t>
          </a:r>
          <a:r>
            <a:rPr lang="en-US" sz="1800" b="1" dirty="0">
              <a:solidFill>
                <a:srgbClr val="002060"/>
              </a:solidFill>
            </a:rPr>
            <a:t> </a:t>
          </a:r>
          <a:r>
            <a:rPr lang="en-US" sz="1800" b="1" dirty="0" err="1">
              <a:solidFill>
                <a:srgbClr val="002060"/>
              </a:solidFill>
            </a:rPr>
            <a:t>moderne</a:t>
          </a:r>
          <a:r>
            <a:rPr lang="en-US" sz="1800" b="1" dirty="0">
              <a:solidFill>
                <a:srgbClr val="002060"/>
              </a:solidFill>
            </a:rPr>
            <a:t> de </a:t>
          </a:r>
          <a:r>
            <a:rPr lang="en-US" sz="1800" b="1" dirty="0" err="1">
              <a:solidFill>
                <a:srgbClr val="002060"/>
              </a:solidFill>
            </a:rPr>
            <a:t>predare</a:t>
          </a:r>
          <a:r>
            <a:rPr lang="en-US" sz="1800" b="1" dirty="0">
              <a:solidFill>
                <a:srgbClr val="002060"/>
              </a:solidFill>
            </a:rPr>
            <a:t> a </a:t>
          </a:r>
          <a:r>
            <a:rPr lang="en-US" sz="1800" b="1" dirty="0" err="1">
              <a:solidFill>
                <a:srgbClr val="002060"/>
              </a:solidFill>
            </a:rPr>
            <a:t>disciplinelor</a:t>
          </a:r>
          <a:r>
            <a:rPr lang="en-US" sz="1800" b="1" dirty="0">
              <a:solidFill>
                <a:srgbClr val="002060"/>
              </a:solidFill>
            </a:rPr>
            <a:t> </a:t>
          </a:r>
          <a:r>
            <a:rPr lang="en-US" sz="1800" b="1" dirty="0" err="1">
              <a:solidFill>
                <a:srgbClr val="002060"/>
              </a:solidFill>
            </a:rPr>
            <a:t>profesionale</a:t>
          </a:r>
          <a:r>
            <a:rPr lang="en-US" sz="1800" b="1" dirty="0">
              <a:solidFill>
                <a:srgbClr val="002060"/>
              </a:solidFill>
            </a:rPr>
            <a:t> </a:t>
          </a:r>
          <a:r>
            <a:rPr lang="ro-RO" sz="1800" b="1" dirty="0">
              <a:solidFill>
                <a:srgbClr val="002060"/>
              </a:solidFill>
            </a:rPr>
            <a:t>ș</a:t>
          </a:r>
          <a:r>
            <a:rPr lang="en-US" sz="1800" b="1" dirty="0">
              <a:solidFill>
                <a:srgbClr val="002060"/>
              </a:solidFill>
            </a:rPr>
            <a:t>i </a:t>
          </a:r>
          <a:r>
            <a:rPr lang="en-US" sz="1800" b="1" dirty="0" err="1">
              <a:solidFill>
                <a:srgbClr val="002060"/>
              </a:solidFill>
            </a:rPr>
            <a:t>asigurării</a:t>
          </a:r>
          <a:r>
            <a:rPr lang="en-US" sz="1800" b="1" dirty="0">
              <a:solidFill>
                <a:srgbClr val="002060"/>
              </a:solidFill>
            </a:rPr>
            <a:t> </a:t>
          </a:r>
          <a:r>
            <a:rPr lang="en-US" sz="1800" b="1" dirty="0" err="1">
              <a:solidFill>
                <a:srgbClr val="002060"/>
              </a:solidFill>
            </a:rPr>
            <a:t>unei</a:t>
          </a:r>
          <a:r>
            <a:rPr lang="en-US" sz="1800" b="1" dirty="0">
              <a:solidFill>
                <a:srgbClr val="002060"/>
              </a:solidFill>
            </a:rPr>
            <a:t> </a:t>
          </a:r>
          <a:r>
            <a:rPr lang="en-US" sz="1800" b="1" dirty="0" err="1">
              <a:solidFill>
                <a:srgbClr val="002060"/>
              </a:solidFill>
            </a:rPr>
            <a:t>mai</a:t>
          </a:r>
          <a:r>
            <a:rPr lang="en-US" sz="1800" b="1" dirty="0">
              <a:solidFill>
                <a:srgbClr val="002060"/>
              </a:solidFill>
            </a:rPr>
            <a:t> </a:t>
          </a:r>
          <a:r>
            <a:rPr lang="en-US" sz="1800" b="1" dirty="0" err="1">
              <a:solidFill>
                <a:srgbClr val="002060"/>
              </a:solidFill>
            </a:rPr>
            <a:t>bune</a:t>
          </a:r>
          <a:r>
            <a:rPr lang="en-US" sz="1800" b="1" dirty="0">
              <a:solidFill>
                <a:srgbClr val="002060"/>
              </a:solidFill>
            </a:rPr>
            <a:t> </a:t>
          </a:r>
          <a:r>
            <a:rPr lang="en-US" sz="1800" b="1" dirty="0" err="1">
              <a:solidFill>
                <a:srgbClr val="002060"/>
              </a:solidFill>
            </a:rPr>
            <a:t>pregătiri</a:t>
          </a:r>
          <a:r>
            <a:rPr lang="en-US" sz="1800" b="1" dirty="0">
              <a:solidFill>
                <a:srgbClr val="002060"/>
              </a:solidFill>
            </a:rPr>
            <a:t> a </a:t>
          </a:r>
          <a:r>
            <a:rPr lang="en-US" sz="1800" b="1" dirty="0" err="1">
              <a:solidFill>
                <a:srgbClr val="002060"/>
              </a:solidFill>
            </a:rPr>
            <a:t>elevilor</a:t>
          </a:r>
          <a:r>
            <a:rPr lang="en-US" sz="1800" b="1" dirty="0">
              <a:solidFill>
                <a:srgbClr val="002060"/>
              </a:solidFill>
            </a:rPr>
            <a:t> </a:t>
          </a:r>
          <a:r>
            <a:rPr lang="en-US" sz="1800" b="1" dirty="0" err="1">
              <a:solidFill>
                <a:srgbClr val="002060"/>
              </a:solidFill>
            </a:rPr>
            <a:t>pentru</a:t>
          </a:r>
          <a:r>
            <a:rPr lang="en-US" sz="1800" b="1" dirty="0">
              <a:solidFill>
                <a:srgbClr val="002060"/>
              </a:solidFill>
            </a:rPr>
            <a:t> </a:t>
          </a:r>
          <a:r>
            <a:rPr lang="en-US" sz="1800" b="1" dirty="0" err="1">
              <a:solidFill>
                <a:srgbClr val="002060"/>
              </a:solidFill>
            </a:rPr>
            <a:t>desfă</a:t>
          </a:r>
          <a:r>
            <a:rPr lang="ro-RO" sz="1800" b="1" dirty="0">
              <a:solidFill>
                <a:srgbClr val="002060"/>
              </a:solidFill>
            </a:rPr>
            <a:t>ș</a:t>
          </a:r>
          <a:r>
            <a:rPr lang="en-US" sz="1800" b="1" dirty="0" err="1">
              <a:solidFill>
                <a:srgbClr val="002060"/>
              </a:solidFill>
            </a:rPr>
            <a:t>urarea</a:t>
          </a:r>
          <a:r>
            <a:rPr lang="en-US" sz="1800" b="1" dirty="0">
              <a:solidFill>
                <a:srgbClr val="002060"/>
              </a:solidFill>
            </a:rPr>
            <a:t> </a:t>
          </a:r>
          <a:r>
            <a:rPr lang="en-US" sz="1800" b="1" dirty="0" err="1">
              <a:solidFill>
                <a:srgbClr val="002060"/>
              </a:solidFill>
            </a:rPr>
            <a:t>activită</a:t>
          </a:r>
          <a:r>
            <a:rPr lang="ro-RO" sz="1800" b="1" dirty="0">
              <a:solidFill>
                <a:srgbClr val="002060"/>
              </a:solidFill>
            </a:rPr>
            <a:t>ț</a:t>
          </a:r>
          <a:r>
            <a:rPr lang="en-US" sz="1800" b="1" dirty="0" err="1">
              <a:solidFill>
                <a:srgbClr val="002060"/>
              </a:solidFill>
            </a:rPr>
            <a:t>ilor</a:t>
          </a:r>
          <a:r>
            <a:rPr lang="en-US" sz="1800" b="1" dirty="0">
              <a:solidFill>
                <a:srgbClr val="002060"/>
              </a:solidFill>
            </a:rPr>
            <a:t> </a:t>
          </a:r>
          <a:r>
            <a:rPr lang="en-US" sz="1800" b="1" dirty="0" err="1">
              <a:solidFill>
                <a:srgbClr val="002060"/>
              </a:solidFill>
            </a:rPr>
            <a:t>specifice</a:t>
          </a:r>
          <a:r>
            <a:rPr lang="en-US" sz="1800" b="1" dirty="0">
              <a:solidFill>
                <a:srgbClr val="002060"/>
              </a:solidFill>
            </a:rPr>
            <a:t> pie</a:t>
          </a:r>
          <a:r>
            <a:rPr lang="ro-RO" sz="1800" b="1" dirty="0">
              <a:solidFill>
                <a:srgbClr val="002060"/>
              </a:solidFill>
            </a:rPr>
            <a:t>ț</a:t>
          </a:r>
          <a:r>
            <a:rPr lang="en-US" sz="1800" b="1" dirty="0" err="1">
              <a:solidFill>
                <a:srgbClr val="002060"/>
              </a:solidFill>
            </a:rPr>
            <a:t>ei</a:t>
          </a:r>
          <a:r>
            <a:rPr lang="en-US" sz="1800" b="1" dirty="0">
              <a:solidFill>
                <a:srgbClr val="002060"/>
              </a:solidFill>
            </a:rPr>
            <a:t> </a:t>
          </a:r>
          <a:r>
            <a:rPr lang="en-US" sz="1800" b="1" dirty="0" err="1">
              <a:solidFill>
                <a:srgbClr val="002060"/>
              </a:solidFill>
            </a:rPr>
            <a:t>muncii</a:t>
          </a:r>
          <a:r>
            <a:rPr lang="ro-RO" sz="1800" b="1" i="0" dirty="0">
              <a:solidFill>
                <a:srgbClr val="002060"/>
              </a:solidFill>
            </a:rPr>
            <a:t>.</a:t>
          </a:r>
          <a:endParaRPr lang="de-DE" sz="1800" b="1" dirty="0">
            <a:solidFill>
              <a:srgbClr val="002060"/>
            </a:solidFill>
          </a:endParaRPr>
        </a:p>
      </dgm:t>
    </dgm:pt>
    <dgm:pt modelId="{5F7FF32A-E6C5-4061-AC40-2B4B4B09D9EA}" type="parTrans" cxnId="{07E31D3D-66C5-493E-BDF5-EB2283C044AA}">
      <dgm:prSet/>
      <dgm:spPr/>
      <dgm:t>
        <a:bodyPr/>
        <a:lstStyle/>
        <a:p>
          <a:endParaRPr lang="de-DE"/>
        </a:p>
      </dgm:t>
    </dgm:pt>
    <dgm:pt modelId="{5E79EDB7-CB4A-4322-B01B-C95473BDCFE5}" type="sibTrans" cxnId="{07E31D3D-66C5-493E-BDF5-EB2283C044AA}">
      <dgm:prSet/>
      <dgm:spPr/>
      <dgm:t>
        <a:bodyPr/>
        <a:lstStyle/>
        <a:p>
          <a:endParaRPr lang="de-DE"/>
        </a:p>
      </dgm:t>
    </dgm:pt>
    <dgm:pt modelId="{3246DCA6-4BF3-4D6D-B246-23707EC9D513}">
      <dgm:prSet phldrT="[Text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pPr algn="just"/>
          <a:r>
            <a:rPr lang="ro-RO" sz="1800" b="1" dirty="0">
              <a:solidFill>
                <a:srgbClr val="002060"/>
              </a:solidFill>
            </a:rPr>
            <a:t>E</a:t>
          </a:r>
          <a:r>
            <a:rPr lang="en-US" sz="1800" b="1" dirty="0" err="1">
              <a:solidFill>
                <a:srgbClr val="002060"/>
              </a:solidFill>
            </a:rPr>
            <a:t>xtinderea</a:t>
          </a:r>
          <a:r>
            <a:rPr lang="ro-RO" sz="1800" b="1" dirty="0">
              <a:solidFill>
                <a:srgbClr val="002060"/>
              </a:solidFill>
            </a:rPr>
            <a:t> și </a:t>
          </a:r>
          <a:r>
            <a:rPr lang="en-US" sz="1800" b="1" dirty="0" err="1">
              <a:solidFill>
                <a:srgbClr val="002060"/>
              </a:solidFill>
            </a:rPr>
            <a:t>aprofundarea</a:t>
          </a:r>
          <a:r>
            <a:rPr lang="en-US" sz="1800" b="1" dirty="0">
              <a:solidFill>
                <a:srgbClr val="002060"/>
              </a:solidFill>
            </a:rPr>
            <a:t> </a:t>
          </a:r>
          <a:r>
            <a:rPr lang="en-US" sz="1800" b="1" dirty="0" err="1">
              <a:solidFill>
                <a:srgbClr val="002060"/>
              </a:solidFill>
            </a:rPr>
            <a:t>rezultatelor</a:t>
          </a:r>
          <a:r>
            <a:rPr lang="en-US" sz="1800" b="1" dirty="0">
              <a:solidFill>
                <a:srgbClr val="002060"/>
              </a:solidFill>
            </a:rPr>
            <a:t> </a:t>
          </a:r>
          <a:r>
            <a:rPr lang="ro-RO" sz="1800" b="1" dirty="0">
              <a:solidFill>
                <a:srgbClr val="002060"/>
              </a:solidFill>
            </a:rPr>
            <a:t>î</a:t>
          </a:r>
          <a:r>
            <a:rPr lang="en-US" sz="1800" b="1" dirty="0" err="1">
              <a:solidFill>
                <a:srgbClr val="002060"/>
              </a:solidFill>
            </a:rPr>
            <a:t>nvățării</a:t>
          </a:r>
          <a:r>
            <a:rPr lang="en-US" sz="1800" b="1" dirty="0">
              <a:solidFill>
                <a:srgbClr val="002060"/>
              </a:solidFill>
            </a:rPr>
            <a:t> </a:t>
          </a:r>
          <a:r>
            <a:rPr lang="en-US" sz="1800" b="1" dirty="0" err="1">
              <a:solidFill>
                <a:srgbClr val="002060"/>
              </a:solidFill>
            </a:rPr>
            <a:t>corespunz</a:t>
          </a:r>
          <a:r>
            <a:rPr lang="ro-RO" sz="1800" b="1" dirty="0">
              <a:solidFill>
                <a:srgbClr val="002060"/>
              </a:solidFill>
            </a:rPr>
            <a:t>ă</a:t>
          </a:r>
          <a:r>
            <a:rPr lang="en-US" sz="1800" b="1" dirty="0" err="1">
              <a:solidFill>
                <a:srgbClr val="002060"/>
              </a:solidFill>
            </a:rPr>
            <a:t>toare</a:t>
          </a:r>
          <a:r>
            <a:rPr lang="en-US" sz="1800" b="1" dirty="0">
              <a:solidFill>
                <a:srgbClr val="002060"/>
              </a:solidFill>
            </a:rPr>
            <a:t> </a:t>
          </a:r>
          <a:r>
            <a:rPr lang="en-US" sz="1800" b="1" dirty="0" err="1">
              <a:solidFill>
                <a:srgbClr val="002060"/>
              </a:solidFill>
            </a:rPr>
            <a:t>cerin</a:t>
          </a:r>
          <a:r>
            <a:rPr lang="ro-RO" sz="1800" b="1" dirty="0">
              <a:solidFill>
                <a:srgbClr val="002060"/>
              </a:solidFill>
            </a:rPr>
            <a:t>ț</a:t>
          </a:r>
          <a:r>
            <a:rPr lang="en-US" sz="1800" b="1" dirty="0" err="1">
              <a:solidFill>
                <a:srgbClr val="002060"/>
              </a:solidFill>
            </a:rPr>
            <a:t>elor</a:t>
          </a:r>
          <a:r>
            <a:rPr lang="en-US" sz="1800" b="1" dirty="0">
              <a:solidFill>
                <a:srgbClr val="002060"/>
              </a:solidFill>
            </a:rPr>
            <a:t> </a:t>
          </a:r>
          <a:r>
            <a:rPr lang="en-US" sz="1800" b="1" dirty="0" err="1">
              <a:solidFill>
                <a:srgbClr val="002060"/>
              </a:solidFill>
            </a:rPr>
            <a:t>calificării</a:t>
          </a:r>
          <a:r>
            <a:rPr lang="en-US" sz="1800" b="1" dirty="0">
              <a:solidFill>
                <a:srgbClr val="002060"/>
              </a:solidFill>
            </a:rPr>
            <a:t>, </a:t>
          </a:r>
          <a:r>
            <a:rPr lang="en-US" sz="1800" b="1" dirty="0" err="1">
              <a:solidFill>
                <a:srgbClr val="002060"/>
              </a:solidFill>
            </a:rPr>
            <a:t>ob</a:t>
          </a:r>
          <a:r>
            <a:rPr lang="ro-RO" sz="1800" b="1" dirty="0">
              <a:solidFill>
                <a:srgbClr val="002060"/>
              </a:solidFill>
            </a:rPr>
            <a:t>ți</a:t>
          </a:r>
          <a:r>
            <a:rPr lang="en-US" sz="1800" b="1" dirty="0" err="1">
              <a:solidFill>
                <a:srgbClr val="002060"/>
              </a:solidFill>
            </a:rPr>
            <a:t>nerea</a:t>
          </a:r>
          <a:r>
            <a:rPr lang="en-US" sz="1800" b="1" dirty="0">
              <a:solidFill>
                <a:srgbClr val="002060"/>
              </a:solidFill>
            </a:rPr>
            <a:t> de </a:t>
          </a:r>
          <a:r>
            <a:rPr lang="en-US" sz="1800" b="1" dirty="0" err="1">
              <a:solidFill>
                <a:srgbClr val="002060"/>
              </a:solidFill>
            </a:rPr>
            <a:t>aptitudini</a:t>
          </a:r>
          <a:r>
            <a:rPr lang="en-US" sz="1800" b="1" dirty="0">
              <a:solidFill>
                <a:srgbClr val="002060"/>
              </a:solidFill>
            </a:rPr>
            <a:t> </a:t>
          </a:r>
          <a:r>
            <a:rPr lang="en-US" sz="1800" b="1" dirty="0" err="1">
              <a:solidFill>
                <a:srgbClr val="002060"/>
              </a:solidFill>
            </a:rPr>
            <a:t>valoroase</a:t>
          </a:r>
          <a:r>
            <a:rPr lang="en-US" sz="1800" b="1" dirty="0">
              <a:solidFill>
                <a:srgbClr val="002060"/>
              </a:solidFill>
            </a:rPr>
            <a:t> de via</a:t>
          </a:r>
          <a:r>
            <a:rPr lang="ro-RO" sz="1800" b="1" dirty="0">
              <a:solidFill>
                <a:srgbClr val="002060"/>
              </a:solidFill>
            </a:rPr>
            <a:t>ț</a:t>
          </a:r>
          <a:r>
            <a:rPr lang="en-US" sz="1800" b="1" dirty="0">
              <a:solidFill>
                <a:srgbClr val="002060"/>
              </a:solidFill>
            </a:rPr>
            <a:t>ă </a:t>
          </a:r>
          <a:r>
            <a:rPr lang="ro-RO" sz="1800" b="1" dirty="0">
              <a:solidFill>
                <a:srgbClr val="002060"/>
              </a:solidFill>
            </a:rPr>
            <a:t>ș</a:t>
          </a:r>
          <a:r>
            <a:rPr lang="en-US" sz="1800" b="1" dirty="0">
              <a:solidFill>
                <a:srgbClr val="002060"/>
              </a:solidFill>
            </a:rPr>
            <a:t>i </a:t>
          </a:r>
          <a:r>
            <a:rPr lang="en-US" sz="1800" b="1" dirty="0" err="1">
              <a:solidFill>
                <a:srgbClr val="002060"/>
              </a:solidFill>
            </a:rPr>
            <a:t>experien</a:t>
          </a:r>
          <a:r>
            <a:rPr lang="ro-RO" sz="1800" b="1" dirty="0">
              <a:solidFill>
                <a:srgbClr val="002060"/>
              </a:solidFill>
            </a:rPr>
            <a:t>ț</a:t>
          </a:r>
          <a:r>
            <a:rPr lang="en-US" sz="1800" b="1" dirty="0">
              <a:solidFill>
                <a:srgbClr val="002060"/>
              </a:solidFill>
            </a:rPr>
            <a:t>ă </a:t>
          </a:r>
          <a:r>
            <a:rPr lang="en-US" sz="1800" b="1" dirty="0" err="1">
              <a:solidFill>
                <a:srgbClr val="002060"/>
              </a:solidFill>
            </a:rPr>
            <a:t>interna</a:t>
          </a:r>
          <a:r>
            <a:rPr lang="ro-RO" sz="1800" b="1" dirty="0">
              <a:solidFill>
                <a:srgbClr val="002060"/>
              </a:solidFill>
            </a:rPr>
            <a:t>ț</a:t>
          </a:r>
          <a:r>
            <a:rPr lang="en-US" sz="1800" b="1" dirty="0" err="1">
              <a:solidFill>
                <a:srgbClr val="002060"/>
              </a:solidFill>
            </a:rPr>
            <a:t>ională</a:t>
          </a:r>
          <a:r>
            <a:rPr lang="en-US" sz="1800" b="1" dirty="0">
              <a:solidFill>
                <a:srgbClr val="002060"/>
              </a:solidFill>
            </a:rPr>
            <a:t> </a:t>
          </a:r>
          <a:r>
            <a:rPr lang="en-US" sz="1800" b="1" dirty="0" err="1">
              <a:solidFill>
                <a:srgbClr val="002060"/>
              </a:solidFill>
            </a:rPr>
            <a:t>pentru</a:t>
          </a:r>
          <a:r>
            <a:rPr lang="en-US" sz="1800" b="1" dirty="0">
              <a:solidFill>
                <a:srgbClr val="002060"/>
              </a:solidFill>
            </a:rPr>
            <a:t> un CV stand-out </a:t>
          </a:r>
          <a:r>
            <a:rPr lang="ro-RO" sz="1800" b="1" dirty="0">
              <a:solidFill>
                <a:srgbClr val="002060"/>
              </a:solidFill>
            </a:rPr>
            <a:t>ș</a:t>
          </a:r>
          <a:r>
            <a:rPr lang="en-US" sz="1800" b="1" dirty="0">
              <a:solidFill>
                <a:srgbClr val="002060"/>
              </a:solidFill>
            </a:rPr>
            <a:t>i </a:t>
          </a:r>
          <a:r>
            <a:rPr lang="en-US" sz="1800" b="1" dirty="0" err="1">
              <a:solidFill>
                <a:srgbClr val="002060"/>
              </a:solidFill>
            </a:rPr>
            <a:t>cre</a:t>
          </a:r>
          <a:r>
            <a:rPr lang="ro-RO" sz="1800" b="1" dirty="0">
              <a:solidFill>
                <a:srgbClr val="002060"/>
              </a:solidFill>
            </a:rPr>
            <a:t>ș</a:t>
          </a:r>
          <a:r>
            <a:rPr lang="en-US" sz="1800" b="1" dirty="0" err="1">
              <a:solidFill>
                <a:srgbClr val="002060"/>
              </a:solidFill>
            </a:rPr>
            <a:t>terea</a:t>
          </a:r>
          <a:r>
            <a:rPr lang="en-US" sz="1800" b="1" dirty="0">
              <a:solidFill>
                <a:srgbClr val="002060"/>
              </a:solidFill>
            </a:rPr>
            <a:t> </a:t>
          </a:r>
          <a:r>
            <a:rPr lang="ro-RO" sz="1800" b="1" dirty="0">
              <a:solidFill>
                <a:srgbClr val="002060"/>
              </a:solidFill>
            </a:rPr>
            <a:t>ș</a:t>
          </a:r>
          <a:r>
            <a:rPr lang="en-US" sz="1800" b="1" dirty="0" err="1">
              <a:solidFill>
                <a:srgbClr val="002060"/>
              </a:solidFill>
            </a:rPr>
            <a:t>anselor</a:t>
          </a:r>
          <a:r>
            <a:rPr lang="en-US" sz="1800" b="1" dirty="0">
              <a:solidFill>
                <a:srgbClr val="002060"/>
              </a:solidFill>
            </a:rPr>
            <a:t> </a:t>
          </a:r>
          <a:r>
            <a:rPr lang="en-US" sz="1800" b="1" dirty="0" err="1">
              <a:solidFill>
                <a:srgbClr val="002060"/>
              </a:solidFill>
            </a:rPr>
            <a:t>elevilor</a:t>
          </a:r>
          <a:r>
            <a:rPr lang="en-US" sz="1800" b="1" dirty="0">
              <a:solidFill>
                <a:srgbClr val="002060"/>
              </a:solidFill>
            </a:rPr>
            <a:t> de a </a:t>
          </a:r>
          <a:r>
            <a:rPr lang="en-US" sz="1800" b="1" dirty="0" err="1">
              <a:solidFill>
                <a:srgbClr val="002060"/>
              </a:solidFill>
            </a:rPr>
            <a:t>ob</a:t>
          </a:r>
          <a:r>
            <a:rPr lang="ro-RO" sz="1800" b="1" dirty="0">
              <a:solidFill>
                <a:srgbClr val="002060"/>
              </a:solidFill>
            </a:rPr>
            <a:t>ț</a:t>
          </a:r>
          <a:r>
            <a:rPr lang="en-US" sz="1800" b="1" dirty="0" err="1">
              <a:solidFill>
                <a:srgbClr val="002060"/>
              </a:solidFill>
            </a:rPr>
            <a:t>ine</a:t>
          </a:r>
          <a:r>
            <a:rPr lang="en-US" sz="1800" b="1" dirty="0">
              <a:solidFill>
                <a:srgbClr val="002060"/>
              </a:solidFill>
            </a:rPr>
            <a:t> un </a:t>
          </a:r>
          <a:r>
            <a:rPr lang="en-US" sz="1800" b="1" dirty="0" err="1">
              <a:solidFill>
                <a:srgbClr val="002060"/>
              </a:solidFill>
            </a:rPr>
            <a:t>loc</a:t>
          </a:r>
          <a:r>
            <a:rPr lang="en-US" sz="1800" b="1" dirty="0">
              <a:solidFill>
                <a:srgbClr val="002060"/>
              </a:solidFill>
            </a:rPr>
            <a:t> de </a:t>
          </a:r>
          <a:r>
            <a:rPr lang="en-US" sz="1800" b="1" dirty="0" err="1">
              <a:solidFill>
                <a:srgbClr val="002060"/>
              </a:solidFill>
            </a:rPr>
            <a:t>muncă</a:t>
          </a:r>
          <a:r>
            <a:rPr lang="en-US" sz="1800" b="1" dirty="0">
              <a:solidFill>
                <a:srgbClr val="002060"/>
              </a:solidFill>
            </a:rPr>
            <a:t> </a:t>
          </a:r>
          <a:r>
            <a:rPr lang="en-US" sz="1800" b="1" dirty="0" err="1">
              <a:solidFill>
                <a:srgbClr val="002060"/>
              </a:solidFill>
            </a:rPr>
            <a:t>pe</a:t>
          </a:r>
          <a:r>
            <a:rPr lang="en-US" sz="1800" b="1" dirty="0">
              <a:solidFill>
                <a:srgbClr val="002060"/>
              </a:solidFill>
            </a:rPr>
            <a:t> o </a:t>
          </a:r>
          <a:r>
            <a:rPr lang="en-US" sz="1800" b="1" dirty="0" err="1">
              <a:solidFill>
                <a:srgbClr val="002060"/>
              </a:solidFill>
            </a:rPr>
            <a:t>pia</a:t>
          </a:r>
          <a:r>
            <a:rPr lang="ro-RO" sz="1800" b="1" dirty="0">
              <a:solidFill>
                <a:srgbClr val="002060"/>
              </a:solidFill>
            </a:rPr>
            <a:t>ță</a:t>
          </a:r>
          <a:r>
            <a:rPr lang="en-US" sz="1800" b="1" dirty="0">
              <a:solidFill>
                <a:srgbClr val="002060"/>
              </a:solidFill>
            </a:rPr>
            <a:t> </a:t>
          </a:r>
          <a:r>
            <a:rPr lang="en-US" sz="1800" b="1" dirty="0" err="1">
              <a:solidFill>
                <a:srgbClr val="002060"/>
              </a:solidFill>
            </a:rPr>
            <a:t>competitivă</a:t>
          </a:r>
          <a:r>
            <a:rPr lang="ro-RO" sz="1800" b="1" dirty="0">
              <a:solidFill>
                <a:srgbClr val="002060"/>
              </a:solidFill>
            </a:rPr>
            <a:t> ș</a:t>
          </a:r>
          <a:r>
            <a:rPr lang="en-US" sz="1800" b="1" dirty="0">
              <a:solidFill>
                <a:srgbClr val="002060"/>
              </a:solidFill>
            </a:rPr>
            <a:t>i </a:t>
          </a:r>
          <a:r>
            <a:rPr lang="en-US" sz="1800" b="1" dirty="0" err="1">
              <a:solidFill>
                <a:srgbClr val="002060"/>
              </a:solidFill>
            </a:rPr>
            <a:t>interna</a:t>
          </a:r>
          <a:r>
            <a:rPr lang="ro-RO" sz="1800" b="1" dirty="0">
              <a:solidFill>
                <a:srgbClr val="002060"/>
              </a:solidFill>
            </a:rPr>
            <a:t>ț</a:t>
          </a:r>
          <a:r>
            <a:rPr lang="en-US" sz="1800" b="1" dirty="0" err="1">
              <a:solidFill>
                <a:srgbClr val="002060"/>
              </a:solidFill>
            </a:rPr>
            <a:t>ională</a:t>
          </a:r>
          <a:r>
            <a:rPr lang="ro-RO" sz="1800" b="1" dirty="0">
              <a:solidFill>
                <a:srgbClr val="002060"/>
              </a:solidFill>
            </a:rPr>
            <a:t>.</a:t>
          </a:r>
          <a:endParaRPr lang="en-US" sz="1600" dirty="0">
            <a:solidFill>
              <a:srgbClr val="002060"/>
            </a:solidFill>
          </a:endParaRPr>
        </a:p>
      </dgm:t>
    </dgm:pt>
    <dgm:pt modelId="{462C9F2B-5A4E-4830-A08A-DBE53C6053C9}" type="parTrans" cxnId="{7465AE28-CD60-4C2C-A7FD-727E7FAC790D}">
      <dgm:prSet/>
      <dgm:spPr/>
      <dgm:t>
        <a:bodyPr/>
        <a:lstStyle/>
        <a:p>
          <a:endParaRPr lang="de-DE"/>
        </a:p>
      </dgm:t>
    </dgm:pt>
    <dgm:pt modelId="{30427170-1A75-4635-9B04-A922CFAFF626}" type="sibTrans" cxnId="{7465AE28-CD60-4C2C-A7FD-727E7FAC790D}">
      <dgm:prSet/>
      <dgm:spPr/>
      <dgm:t>
        <a:bodyPr/>
        <a:lstStyle/>
        <a:p>
          <a:endParaRPr lang="de-DE"/>
        </a:p>
      </dgm:t>
    </dgm:pt>
    <dgm:pt modelId="{0049B0CF-7908-4F7B-80CC-76F5F1583552}">
      <dgm:prSet phldrT="[Text]" custT="1"/>
      <dgm:spPr>
        <a:solidFill>
          <a:srgbClr val="FFFF66">
            <a:alpha val="90000"/>
          </a:srgbClr>
        </a:solidFill>
        <a:ln>
          <a:noFill/>
        </a:ln>
      </dgm:spPr>
      <dgm:t>
        <a:bodyPr/>
        <a:lstStyle/>
        <a:p>
          <a:pPr algn="just"/>
          <a:r>
            <a:rPr lang="ro-RO" sz="2000" b="1" dirty="0">
              <a:solidFill>
                <a:schemeClr val="accent6">
                  <a:lumMod val="50000"/>
                </a:schemeClr>
              </a:solidFill>
            </a:rPr>
            <a:t>C</a:t>
          </a:r>
          <a:r>
            <a:rPr lang="en-US" sz="2000" b="1" dirty="0" err="1">
              <a:solidFill>
                <a:schemeClr val="accent6">
                  <a:lumMod val="50000"/>
                </a:schemeClr>
              </a:solidFill>
            </a:rPr>
            <a:t>reșterea</a:t>
          </a:r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000" b="1" dirty="0" err="1">
              <a:solidFill>
                <a:schemeClr val="accent6">
                  <a:lumMod val="50000"/>
                </a:schemeClr>
              </a:solidFill>
            </a:rPr>
            <a:t>calit</a:t>
          </a:r>
          <a:r>
            <a:rPr lang="ro-RO" sz="2000" b="1" dirty="0">
              <a:solidFill>
                <a:schemeClr val="accent6">
                  <a:lumMod val="50000"/>
                </a:schemeClr>
              </a:solidFill>
            </a:rPr>
            <a:t>ăț</a:t>
          </a:r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ii </a:t>
          </a:r>
          <a:r>
            <a:rPr lang="en-US" sz="2000" b="1" dirty="0" err="1">
              <a:solidFill>
                <a:schemeClr val="accent6">
                  <a:lumMod val="50000"/>
                </a:schemeClr>
              </a:solidFill>
            </a:rPr>
            <a:t>formării</a:t>
          </a:r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000" b="1" dirty="0" err="1">
              <a:solidFill>
                <a:schemeClr val="accent6">
                  <a:lumMod val="50000"/>
                </a:schemeClr>
              </a:solidFill>
            </a:rPr>
            <a:t>profesionale</a:t>
          </a:r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000" b="1" dirty="0" err="1">
              <a:solidFill>
                <a:schemeClr val="accent6">
                  <a:lumMod val="50000"/>
                </a:schemeClr>
              </a:solidFill>
            </a:rPr>
            <a:t>în</a:t>
          </a:r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000" b="1" dirty="0" err="1">
              <a:solidFill>
                <a:schemeClr val="accent6">
                  <a:lumMod val="50000"/>
                </a:schemeClr>
              </a:solidFill>
            </a:rPr>
            <a:t>specializ</a:t>
          </a:r>
          <a:r>
            <a:rPr lang="ro-RO" sz="2000" b="1" dirty="0">
              <a:solidFill>
                <a:schemeClr val="accent6">
                  <a:lumMod val="50000"/>
                </a:schemeClr>
              </a:solidFill>
            </a:rPr>
            <a:t>ă</a:t>
          </a:r>
          <a:r>
            <a:rPr lang="en-US" sz="2000" b="1" dirty="0" err="1">
              <a:solidFill>
                <a:schemeClr val="accent6">
                  <a:lumMod val="50000"/>
                </a:schemeClr>
              </a:solidFill>
            </a:rPr>
            <a:t>ri</a:t>
          </a:r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 din </a:t>
          </a:r>
          <a:r>
            <a:rPr lang="en-US" sz="2000" b="1" dirty="0" err="1">
              <a:solidFill>
                <a:schemeClr val="accent6">
                  <a:lumMod val="50000"/>
                </a:schemeClr>
              </a:solidFill>
            </a:rPr>
            <a:t>domeniile</a:t>
          </a:r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000" b="1" dirty="0" err="1">
              <a:solidFill>
                <a:schemeClr val="accent6">
                  <a:lumMod val="50000"/>
                </a:schemeClr>
              </a:solidFill>
            </a:rPr>
            <a:t>voca</a:t>
          </a:r>
          <a:r>
            <a:rPr lang="ro-RO" sz="2000" b="1" dirty="0">
              <a:solidFill>
                <a:schemeClr val="accent6">
                  <a:lumMod val="50000"/>
                </a:schemeClr>
              </a:solidFill>
            </a:rPr>
            <a:t>ț</a:t>
          </a:r>
          <a:r>
            <a:rPr lang="en-US" sz="2000" b="1" dirty="0" err="1">
              <a:solidFill>
                <a:schemeClr val="accent6">
                  <a:lumMod val="50000"/>
                </a:schemeClr>
              </a:solidFill>
            </a:rPr>
            <a:t>ionale-arhitectură</a:t>
          </a:r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ro-RO" sz="2000" b="1" dirty="0">
              <a:solidFill>
                <a:schemeClr val="accent6">
                  <a:lumMod val="50000"/>
                </a:schemeClr>
              </a:solidFill>
            </a:rPr>
            <a:t>ș</a:t>
          </a:r>
          <a:r>
            <a:rPr lang="en-US" sz="2000" b="1" dirty="0" err="1">
              <a:solidFill>
                <a:schemeClr val="accent6">
                  <a:lumMod val="50000"/>
                </a:schemeClr>
              </a:solidFill>
            </a:rPr>
            <a:t>i</a:t>
          </a:r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000" b="1" dirty="0" err="1">
              <a:solidFill>
                <a:schemeClr val="accent6">
                  <a:lumMod val="50000"/>
                </a:schemeClr>
              </a:solidFill>
            </a:rPr>
            <a:t>tehnice-mecanică</a:t>
          </a:r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, </a:t>
          </a:r>
          <a:r>
            <a:rPr lang="en-US" sz="2000" b="1" dirty="0" err="1">
              <a:solidFill>
                <a:schemeClr val="accent6">
                  <a:lumMod val="50000"/>
                </a:schemeClr>
              </a:solidFill>
            </a:rPr>
            <a:t>construc</a:t>
          </a:r>
          <a:r>
            <a:rPr lang="ro-RO" sz="2000" b="1" dirty="0">
              <a:solidFill>
                <a:schemeClr val="accent6">
                  <a:lumMod val="50000"/>
                </a:schemeClr>
              </a:solidFill>
            </a:rPr>
            <a:t>ț</a:t>
          </a:r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ii </a:t>
          </a:r>
          <a:r>
            <a:rPr lang="ro-RO" sz="2000" b="1" dirty="0">
              <a:solidFill>
                <a:schemeClr val="accent6">
                  <a:lumMod val="50000"/>
                </a:schemeClr>
              </a:solidFill>
            </a:rPr>
            <a:t>ș</a:t>
          </a:r>
          <a:r>
            <a:rPr lang="en-US" sz="2000" b="1" dirty="0" err="1">
              <a:solidFill>
                <a:schemeClr val="accent6">
                  <a:lumMod val="50000"/>
                </a:schemeClr>
              </a:solidFill>
            </a:rPr>
            <a:t>i</a:t>
          </a:r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000" b="1" dirty="0" err="1">
              <a:solidFill>
                <a:schemeClr val="accent6">
                  <a:lumMod val="50000"/>
                </a:schemeClr>
              </a:solidFill>
            </a:rPr>
            <a:t>lucrări</a:t>
          </a:r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000" b="1" dirty="0" err="1">
              <a:solidFill>
                <a:schemeClr val="accent6">
                  <a:lumMod val="50000"/>
                </a:schemeClr>
              </a:solidFill>
            </a:rPr>
            <a:t>publice</a:t>
          </a:r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, </a:t>
          </a:r>
          <a:r>
            <a:rPr lang="en-US" sz="2000" b="1" dirty="0" err="1">
              <a:solidFill>
                <a:schemeClr val="accent6">
                  <a:lumMod val="50000"/>
                </a:schemeClr>
              </a:solidFill>
            </a:rPr>
            <a:t>telecomunica</a:t>
          </a:r>
          <a:r>
            <a:rPr lang="ro-RO" sz="2000" b="1" dirty="0">
              <a:solidFill>
                <a:schemeClr val="accent6">
                  <a:lumMod val="50000"/>
                </a:schemeClr>
              </a:solidFill>
            </a:rPr>
            <a:t>ț</a:t>
          </a:r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ii, </a:t>
          </a:r>
          <a:r>
            <a:rPr lang="en-US" sz="2000" b="1" dirty="0" err="1">
              <a:solidFill>
                <a:schemeClr val="accent6">
                  <a:lumMod val="50000"/>
                </a:schemeClr>
              </a:solidFill>
            </a:rPr>
            <a:t>electromecanică</a:t>
          </a:r>
          <a:r>
            <a:rPr lang="ro-RO" sz="2000" b="1" dirty="0">
              <a:solidFill>
                <a:schemeClr val="accent6">
                  <a:lumMod val="50000"/>
                </a:schemeClr>
              </a:solidFill>
            </a:rPr>
            <a:t>,</a:t>
          </a:r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000" b="1" dirty="0" err="1">
              <a:solidFill>
                <a:schemeClr val="accent6">
                  <a:lumMod val="50000"/>
                </a:schemeClr>
              </a:solidFill>
            </a:rPr>
            <a:t>protec</a:t>
          </a:r>
          <a:r>
            <a:rPr lang="ro-RO" sz="2000" b="1" dirty="0">
              <a:solidFill>
                <a:schemeClr val="accent6">
                  <a:lumMod val="50000"/>
                </a:schemeClr>
              </a:solidFill>
            </a:rPr>
            <a:t>ț</a:t>
          </a:r>
          <a:r>
            <a:rPr lang="en-US" sz="2000" b="1" dirty="0" err="1">
              <a:solidFill>
                <a:schemeClr val="accent6">
                  <a:lumMod val="50000"/>
                </a:schemeClr>
              </a:solidFill>
            </a:rPr>
            <a:t>ia</a:t>
          </a:r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000" b="1" dirty="0" err="1">
              <a:solidFill>
                <a:schemeClr val="accent6">
                  <a:lumMod val="50000"/>
                </a:schemeClr>
              </a:solidFill>
            </a:rPr>
            <a:t>mediului</a:t>
          </a:r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, </a:t>
          </a:r>
          <a:r>
            <a:rPr lang="en-US" sz="2000" b="1" dirty="0" err="1">
              <a:solidFill>
                <a:schemeClr val="accent6">
                  <a:lumMod val="50000"/>
                </a:schemeClr>
              </a:solidFill>
            </a:rPr>
            <a:t>prin</a:t>
          </a:r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000" b="1" dirty="0" err="1">
              <a:solidFill>
                <a:schemeClr val="accent6">
                  <a:lumMod val="50000"/>
                </a:schemeClr>
              </a:solidFill>
            </a:rPr>
            <a:t>stagii</a:t>
          </a:r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 de </a:t>
          </a:r>
          <a:r>
            <a:rPr lang="en-US" sz="2000" b="1" dirty="0" err="1">
              <a:solidFill>
                <a:schemeClr val="accent6">
                  <a:lumMod val="50000"/>
                </a:schemeClr>
              </a:solidFill>
            </a:rPr>
            <a:t>practică</a:t>
          </a:r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000" b="1" dirty="0" err="1">
              <a:solidFill>
                <a:schemeClr val="accent6">
                  <a:lumMod val="50000"/>
                </a:schemeClr>
              </a:solidFill>
            </a:rPr>
            <a:t>în</a:t>
          </a:r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 context </a:t>
          </a:r>
          <a:r>
            <a:rPr lang="en-US" sz="2000" b="1" dirty="0" err="1">
              <a:solidFill>
                <a:schemeClr val="accent6">
                  <a:lumMod val="50000"/>
                </a:schemeClr>
              </a:solidFill>
            </a:rPr>
            <a:t>european</a:t>
          </a:r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000" b="1" dirty="0" err="1">
              <a:solidFill>
                <a:schemeClr val="accent6">
                  <a:lumMod val="50000"/>
                </a:schemeClr>
              </a:solidFill>
            </a:rPr>
            <a:t>în</a:t>
          </a:r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000" b="1" dirty="0" err="1">
              <a:solidFill>
                <a:schemeClr val="accent6">
                  <a:lumMod val="50000"/>
                </a:schemeClr>
              </a:solidFill>
            </a:rPr>
            <a:t>vederea</a:t>
          </a:r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000" b="1" dirty="0" err="1">
              <a:solidFill>
                <a:schemeClr val="accent6">
                  <a:lumMod val="50000"/>
                </a:schemeClr>
              </a:solidFill>
            </a:rPr>
            <a:t>cre</a:t>
          </a:r>
          <a:r>
            <a:rPr lang="ro-RO" sz="2000" b="1" dirty="0">
              <a:solidFill>
                <a:schemeClr val="accent6">
                  <a:lumMod val="50000"/>
                </a:schemeClr>
              </a:solidFill>
            </a:rPr>
            <a:t>ș</a:t>
          </a:r>
          <a:r>
            <a:rPr lang="en-US" sz="2000" b="1" dirty="0" err="1">
              <a:solidFill>
                <a:schemeClr val="accent6">
                  <a:lumMod val="50000"/>
                </a:schemeClr>
              </a:solidFill>
            </a:rPr>
            <a:t>terii</a:t>
          </a:r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ro-RO" sz="2000" b="1" dirty="0">
              <a:solidFill>
                <a:schemeClr val="accent6">
                  <a:lumMod val="50000"/>
                </a:schemeClr>
              </a:solidFill>
            </a:rPr>
            <a:t>ș</a:t>
          </a:r>
          <a:r>
            <a:rPr lang="en-US" sz="2000" b="1" dirty="0" err="1">
              <a:solidFill>
                <a:schemeClr val="accent6">
                  <a:lumMod val="50000"/>
                </a:schemeClr>
              </a:solidFill>
            </a:rPr>
            <a:t>anselor</a:t>
          </a:r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 de </a:t>
          </a:r>
          <a:r>
            <a:rPr lang="en-US" sz="2000" b="1" dirty="0" err="1">
              <a:solidFill>
                <a:schemeClr val="accent6">
                  <a:lumMod val="50000"/>
                </a:schemeClr>
              </a:solidFill>
            </a:rPr>
            <a:t>angajare</a:t>
          </a:r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 la </a:t>
          </a:r>
          <a:r>
            <a:rPr lang="en-US" sz="2000" b="1" dirty="0" err="1">
              <a:solidFill>
                <a:schemeClr val="accent6">
                  <a:lumMod val="50000"/>
                </a:schemeClr>
              </a:solidFill>
            </a:rPr>
            <a:t>finalizarea</a:t>
          </a:r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000" b="1" dirty="0" err="1">
              <a:solidFill>
                <a:schemeClr val="accent6">
                  <a:lumMod val="50000"/>
                </a:schemeClr>
              </a:solidFill>
            </a:rPr>
            <a:t>studiilor</a:t>
          </a:r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, </a:t>
          </a:r>
          <a:r>
            <a:rPr lang="en-US" sz="2000" b="1" dirty="0" err="1">
              <a:solidFill>
                <a:schemeClr val="accent6">
                  <a:lumMod val="50000"/>
                </a:schemeClr>
              </a:solidFill>
            </a:rPr>
            <a:t>prin</a:t>
          </a:r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000" b="1" dirty="0" err="1">
              <a:solidFill>
                <a:schemeClr val="accent6">
                  <a:lumMod val="50000"/>
                </a:schemeClr>
              </a:solidFill>
            </a:rPr>
            <a:t>cooperare</a:t>
          </a:r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000" b="1" dirty="0" err="1">
              <a:solidFill>
                <a:schemeClr val="accent6">
                  <a:lumMod val="50000"/>
                </a:schemeClr>
              </a:solidFill>
            </a:rPr>
            <a:t>interna</a:t>
          </a:r>
          <a:r>
            <a:rPr lang="ro-RO" sz="2000" b="1" dirty="0">
              <a:solidFill>
                <a:schemeClr val="accent6">
                  <a:lumMod val="50000"/>
                </a:schemeClr>
              </a:solidFill>
            </a:rPr>
            <a:t>ț</a:t>
          </a:r>
          <a:r>
            <a:rPr lang="en-US" sz="2000" b="1" dirty="0" err="1">
              <a:solidFill>
                <a:schemeClr val="accent6">
                  <a:lumMod val="50000"/>
                </a:schemeClr>
              </a:solidFill>
            </a:rPr>
            <a:t>ională</a:t>
          </a:r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ro-RO" sz="2000" b="1" dirty="0">
              <a:solidFill>
                <a:schemeClr val="accent6">
                  <a:lumMod val="50000"/>
                </a:schemeClr>
              </a:solidFill>
            </a:rPr>
            <a:t>ș</a:t>
          </a:r>
          <a:r>
            <a:rPr lang="en-US" sz="2000" b="1" dirty="0" err="1">
              <a:solidFill>
                <a:schemeClr val="accent6">
                  <a:lumMod val="50000"/>
                </a:schemeClr>
              </a:solidFill>
            </a:rPr>
            <a:t>i</a:t>
          </a:r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000" b="1" dirty="0" err="1">
              <a:solidFill>
                <a:schemeClr val="accent6">
                  <a:lumMod val="50000"/>
                </a:schemeClr>
              </a:solidFill>
            </a:rPr>
            <a:t>mobilitate</a:t>
          </a:r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000" b="1" dirty="0" err="1">
              <a:solidFill>
                <a:schemeClr val="accent6">
                  <a:lumMod val="50000"/>
                </a:schemeClr>
              </a:solidFill>
            </a:rPr>
            <a:t>în</a:t>
          </a:r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000" b="1" dirty="0" err="1">
              <a:solidFill>
                <a:schemeClr val="accent6">
                  <a:lumMod val="50000"/>
                </a:schemeClr>
              </a:solidFill>
            </a:rPr>
            <a:t>scop</a:t>
          </a:r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000" b="1" dirty="0" err="1">
              <a:solidFill>
                <a:schemeClr val="accent6">
                  <a:lumMod val="50000"/>
                </a:schemeClr>
              </a:solidFill>
            </a:rPr>
            <a:t>educa</a:t>
          </a:r>
          <a:r>
            <a:rPr lang="ro-RO" sz="2000" b="1" dirty="0">
              <a:solidFill>
                <a:schemeClr val="accent6">
                  <a:lumMod val="50000"/>
                </a:schemeClr>
              </a:solidFill>
            </a:rPr>
            <a:t>ț</a:t>
          </a:r>
          <a:r>
            <a:rPr lang="en-US" sz="2000" b="1" dirty="0" err="1">
              <a:solidFill>
                <a:schemeClr val="accent6">
                  <a:lumMod val="50000"/>
                </a:schemeClr>
              </a:solidFill>
            </a:rPr>
            <a:t>ional</a:t>
          </a:r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.</a:t>
          </a:r>
          <a:endParaRPr lang="en-US" sz="1800" dirty="0">
            <a:solidFill>
              <a:schemeClr val="accent6">
                <a:lumMod val="50000"/>
              </a:schemeClr>
            </a:solidFill>
          </a:endParaRPr>
        </a:p>
      </dgm:t>
    </dgm:pt>
    <dgm:pt modelId="{DFFFAFCA-8428-41C9-AACA-9FE7A06BA4E9}" type="sibTrans" cxnId="{46CA0B09-0D3C-453D-BCFF-AB535E608D4E}">
      <dgm:prSet/>
      <dgm:spPr/>
      <dgm:t>
        <a:bodyPr/>
        <a:lstStyle/>
        <a:p>
          <a:endParaRPr lang="en-US"/>
        </a:p>
      </dgm:t>
    </dgm:pt>
    <dgm:pt modelId="{14B5B34F-2CB5-4B18-9B67-1C5B2FB94357}" type="parTrans" cxnId="{46CA0B09-0D3C-453D-BCFF-AB535E608D4E}">
      <dgm:prSet/>
      <dgm:spPr/>
      <dgm:t>
        <a:bodyPr/>
        <a:lstStyle/>
        <a:p>
          <a:endParaRPr lang="en-US"/>
        </a:p>
      </dgm:t>
    </dgm:pt>
    <dgm:pt modelId="{22F83EBA-B2D2-447D-B713-121CB4677471}">
      <dgm:prSet phldrT="[Text]" custT="1"/>
      <dgm:spPr>
        <a:solidFill>
          <a:srgbClr val="E6DEBC"/>
        </a:solidFill>
        <a:ln>
          <a:noFill/>
        </a:ln>
      </dgm:spPr>
      <dgm:t>
        <a:bodyPr/>
        <a:lstStyle/>
        <a:p>
          <a:r>
            <a:rPr lang="en-US" sz="3200" b="1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Obiective</a:t>
          </a:r>
          <a:r>
            <a: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3200" b="1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specifice</a:t>
          </a:r>
          <a:r>
            <a: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</a:p>
      </dgm:t>
    </dgm:pt>
    <dgm:pt modelId="{DFBA9283-75A4-451B-B1B8-5E278FCFC3C4}" type="sibTrans" cxnId="{10A0559F-D677-4D7D-9F61-1E26DEA73109}">
      <dgm:prSet/>
      <dgm:spPr/>
      <dgm:t>
        <a:bodyPr/>
        <a:lstStyle/>
        <a:p>
          <a:endParaRPr lang="en-US"/>
        </a:p>
      </dgm:t>
    </dgm:pt>
    <dgm:pt modelId="{ED7445AA-9EDC-48B3-82CA-0AA6E5F8A3E6}" type="parTrans" cxnId="{10A0559F-D677-4D7D-9F61-1E26DEA73109}">
      <dgm:prSet/>
      <dgm:spPr/>
      <dgm:t>
        <a:bodyPr/>
        <a:lstStyle/>
        <a:p>
          <a:endParaRPr lang="en-US"/>
        </a:p>
      </dgm:t>
    </dgm:pt>
    <dgm:pt modelId="{A6E5B88B-A1BA-4A31-BABC-2E052CB8EB75}" type="pres">
      <dgm:prSet presAssocID="{BAA008DE-3939-4268-BFCB-AA02113E56E4}" presName="Name0" presStyleCnt="0">
        <dgm:presLayoutVars>
          <dgm:dir/>
          <dgm:animLvl val="lvl"/>
          <dgm:resizeHandles val="exact"/>
        </dgm:presLayoutVars>
      </dgm:prSet>
      <dgm:spPr/>
    </dgm:pt>
    <dgm:pt modelId="{D9B762BD-DE8E-4D12-8986-6823DCD1F0D8}" type="pres">
      <dgm:prSet presAssocID="{18E62869-431F-478A-9C46-7875BDF03A8D}" presName="composite" presStyleCnt="0"/>
      <dgm:spPr/>
    </dgm:pt>
    <dgm:pt modelId="{61D00849-DDD5-4021-B9AF-5CD80E898A33}" type="pres">
      <dgm:prSet presAssocID="{18E62869-431F-478A-9C46-7875BDF03A8D}" presName="parTx" presStyleLbl="alignNode1" presStyleIdx="0" presStyleCnt="2" custScaleY="133359" custLinFactNeighborX="1591" custLinFactNeighborY="-58928">
        <dgm:presLayoutVars>
          <dgm:chMax val="0"/>
          <dgm:chPref val="0"/>
          <dgm:bulletEnabled val="1"/>
        </dgm:presLayoutVars>
      </dgm:prSet>
      <dgm:spPr/>
    </dgm:pt>
    <dgm:pt modelId="{B07EEB16-1A78-477C-A7B6-0C6E22EB00F1}" type="pres">
      <dgm:prSet presAssocID="{18E62869-431F-478A-9C46-7875BDF03A8D}" presName="desTx" presStyleLbl="alignAccFollowNode1" presStyleIdx="0" presStyleCnt="2" custScaleY="104315" custLinFactNeighborX="1591" custLinFactNeighborY="1068">
        <dgm:presLayoutVars>
          <dgm:bulletEnabled val="1"/>
        </dgm:presLayoutVars>
      </dgm:prSet>
      <dgm:spPr/>
    </dgm:pt>
    <dgm:pt modelId="{85E2A140-27E3-4DEB-A7B4-4D7D133BA46E}" type="pres">
      <dgm:prSet presAssocID="{498094ED-0AA7-4F08-8A5F-58A2A8C4F0AA}" presName="space" presStyleCnt="0"/>
      <dgm:spPr/>
    </dgm:pt>
    <dgm:pt modelId="{9E33CC52-00F5-4515-8452-97767B193745}" type="pres">
      <dgm:prSet presAssocID="{22F83EBA-B2D2-447D-B713-121CB4677471}" presName="composite" presStyleCnt="0"/>
      <dgm:spPr/>
    </dgm:pt>
    <dgm:pt modelId="{F0200AA5-59BB-4138-9715-27E1E85A8740}" type="pres">
      <dgm:prSet presAssocID="{22F83EBA-B2D2-447D-B713-121CB4677471}" presName="parTx" presStyleLbl="alignNode1" presStyleIdx="1" presStyleCnt="2" custScaleY="164735" custLinFactNeighborX="286" custLinFactNeighborY="-56832">
        <dgm:presLayoutVars>
          <dgm:chMax val="0"/>
          <dgm:chPref val="0"/>
          <dgm:bulletEnabled val="1"/>
        </dgm:presLayoutVars>
      </dgm:prSet>
      <dgm:spPr/>
    </dgm:pt>
    <dgm:pt modelId="{F864E116-0358-4DD0-A797-459CE10282A7}" type="pres">
      <dgm:prSet presAssocID="{22F83EBA-B2D2-447D-B713-121CB4677471}" presName="desTx" presStyleLbl="alignAccFollowNode1" presStyleIdx="1" presStyleCnt="2" custScaleY="107048" custLinFactNeighborX="1302" custLinFactNeighborY="3801">
        <dgm:presLayoutVars>
          <dgm:bulletEnabled val="1"/>
        </dgm:presLayoutVars>
      </dgm:prSet>
      <dgm:spPr/>
    </dgm:pt>
  </dgm:ptLst>
  <dgm:cxnLst>
    <dgm:cxn modelId="{E2397E07-420C-40E0-A38E-A7F0217CE7B6}" srcId="{BAA008DE-3939-4268-BFCB-AA02113E56E4}" destId="{18E62869-431F-478A-9C46-7875BDF03A8D}" srcOrd="0" destOrd="0" parTransId="{0C0E8ED4-D7B6-46A0-8B14-EEA99DB28DE6}" sibTransId="{498094ED-0AA7-4F08-8A5F-58A2A8C4F0AA}"/>
    <dgm:cxn modelId="{46CA0B09-0D3C-453D-BCFF-AB535E608D4E}" srcId="{18E62869-431F-478A-9C46-7875BDF03A8D}" destId="{0049B0CF-7908-4F7B-80CC-76F5F1583552}" srcOrd="0" destOrd="0" parTransId="{14B5B34F-2CB5-4B18-9B67-1C5B2FB94357}" sibTransId="{DFFFAFCA-8428-41C9-AACA-9FE7A06BA4E9}"/>
    <dgm:cxn modelId="{7465AE28-CD60-4C2C-A7FD-727E7FAC790D}" srcId="{22F83EBA-B2D2-447D-B713-121CB4677471}" destId="{3246DCA6-4BF3-4D6D-B246-23707EC9D513}" srcOrd="0" destOrd="0" parTransId="{462C9F2B-5A4E-4830-A08A-DBE53C6053C9}" sibTransId="{30427170-1A75-4635-9B04-A922CFAFF626}"/>
    <dgm:cxn modelId="{07E31D3D-66C5-493E-BDF5-EB2283C044AA}" srcId="{22F83EBA-B2D2-447D-B713-121CB4677471}" destId="{FB1D7845-2B54-474B-8565-ECCE8F47BC30}" srcOrd="1" destOrd="0" parTransId="{5F7FF32A-E6C5-4061-AC40-2B4B4B09D9EA}" sibTransId="{5E79EDB7-CB4A-4322-B01B-C95473BDCFE5}"/>
    <dgm:cxn modelId="{A750935E-5634-4B6B-A35B-CB05590E7D16}" type="presOf" srcId="{FB1D7845-2B54-474B-8565-ECCE8F47BC30}" destId="{F864E116-0358-4DD0-A797-459CE10282A7}" srcOrd="0" destOrd="1" presId="urn:microsoft.com/office/officeart/2005/8/layout/hList1"/>
    <dgm:cxn modelId="{DB49C279-D995-40DB-AA9C-F75236133E2E}" type="presOf" srcId="{3246DCA6-4BF3-4D6D-B246-23707EC9D513}" destId="{F864E116-0358-4DD0-A797-459CE10282A7}" srcOrd="0" destOrd="0" presId="urn:microsoft.com/office/officeart/2005/8/layout/hList1"/>
    <dgm:cxn modelId="{10A0559F-D677-4D7D-9F61-1E26DEA73109}" srcId="{BAA008DE-3939-4268-BFCB-AA02113E56E4}" destId="{22F83EBA-B2D2-447D-B713-121CB4677471}" srcOrd="1" destOrd="0" parTransId="{ED7445AA-9EDC-48B3-82CA-0AA6E5F8A3E6}" sibTransId="{DFBA9283-75A4-451B-B1B8-5E278FCFC3C4}"/>
    <dgm:cxn modelId="{A3DC89AE-8366-4AB3-A2A8-6EFB769CCA7B}" type="presOf" srcId="{BAA008DE-3939-4268-BFCB-AA02113E56E4}" destId="{A6E5B88B-A1BA-4A31-BABC-2E052CB8EB75}" srcOrd="0" destOrd="0" presId="urn:microsoft.com/office/officeart/2005/8/layout/hList1"/>
    <dgm:cxn modelId="{DB3445AF-A65D-43EA-8B16-705F5CB75129}" type="presOf" srcId="{22F83EBA-B2D2-447D-B713-121CB4677471}" destId="{F0200AA5-59BB-4138-9715-27E1E85A8740}" srcOrd="0" destOrd="0" presId="urn:microsoft.com/office/officeart/2005/8/layout/hList1"/>
    <dgm:cxn modelId="{EA61C5CC-EC3A-401F-8844-F5BE313169AF}" type="presOf" srcId="{0049B0CF-7908-4F7B-80CC-76F5F1583552}" destId="{B07EEB16-1A78-477C-A7B6-0C6E22EB00F1}" srcOrd="0" destOrd="0" presId="urn:microsoft.com/office/officeart/2005/8/layout/hList1"/>
    <dgm:cxn modelId="{B00E43D2-266E-46CC-9948-7E67E91375D2}" type="presOf" srcId="{18E62869-431F-478A-9C46-7875BDF03A8D}" destId="{61D00849-DDD5-4021-B9AF-5CD80E898A33}" srcOrd="0" destOrd="0" presId="urn:microsoft.com/office/officeart/2005/8/layout/hList1"/>
    <dgm:cxn modelId="{0C620986-E9C9-433D-8134-F595D98BC008}" type="presParOf" srcId="{A6E5B88B-A1BA-4A31-BABC-2E052CB8EB75}" destId="{D9B762BD-DE8E-4D12-8986-6823DCD1F0D8}" srcOrd="0" destOrd="0" presId="urn:microsoft.com/office/officeart/2005/8/layout/hList1"/>
    <dgm:cxn modelId="{172A9D9C-9A3B-4ABC-906D-ABBD8D8B1CE9}" type="presParOf" srcId="{D9B762BD-DE8E-4D12-8986-6823DCD1F0D8}" destId="{61D00849-DDD5-4021-B9AF-5CD80E898A33}" srcOrd="0" destOrd="0" presId="urn:microsoft.com/office/officeart/2005/8/layout/hList1"/>
    <dgm:cxn modelId="{11AAEE11-3239-4B43-8EC6-E3FC9933DF01}" type="presParOf" srcId="{D9B762BD-DE8E-4D12-8986-6823DCD1F0D8}" destId="{B07EEB16-1A78-477C-A7B6-0C6E22EB00F1}" srcOrd="1" destOrd="0" presId="urn:microsoft.com/office/officeart/2005/8/layout/hList1"/>
    <dgm:cxn modelId="{7A8CEAFA-5FB8-45C7-B912-1BFBCA5E8A55}" type="presParOf" srcId="{A6E5B88B-A1BA-4A31-BABC-2E052CB8EB75}" destId="{85E2A140-27E3-4DEB-A7B4-4D7D133BA46E}" srcOrd="1" destOrd="0" presId="urn:microsoft.com/office/officeart/2005/8/layout/hList1"/>
    <dgm:cxn modelId="{9E18E4EA-B366-499D-A70B-F27D79BA49F9}" type="presParOf" srcId="{A6E5B88B-A1BA-4A31-BABC-2E052CB8EB75}" destId="{9E33CC52-00F5-4515-8452-97767B193745}" srcOrd="2" destOrd="0" presId="urn:microsoft.com/office/officeart/2005/8/layout/hList1"/>
    <dgm:cxn modelId="{D0C48D18-2106-413F-9231-82958BBF5CB7}" type="presParOf" srcId="{9E33CC52-00F5-4515-8452-97767B193745}" destId="{F0200AA5-59BB-4138-9715-27E1E85A8740}" srcOrd="0" destOrd="0" presId="urn:microsoft.com/office/officeart/2005/8/layout/hList1"/>
    <dgm:cxn modelId="{18BD820C-8AC1-41BD-A033-6CF9222C199F}" type="presParOf" srcId="{9E33CC52-00F5-4515-8452-97767B193745}" destId="{F864E116-0358-4DD0-A797-459CE10282A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D00849-DDD5-4021-B9AF-5CD80E898A33}">
      <dsp:nvSpPr>
        <dsp:cNvPr id="0" name=""/>
        <dsp:cNvSpPr/>
      </dsp:nvSpPr>
      <dsp:spPr>
        <a:xfrm>
          <a:off x="66892" y="0"/>
          <a:ext cx="4201641" cy="1113814"/>
        </a:xfrm>
        <a:prstGeom prst="rect">
          <a:avLst/>
        </a:prstGeom>
        <a:solidFill>
          <a:srgbClr val="E6DEBC"/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Obiectiv</a:t>
          </a:r>
          <a:r>
            <a:rPr lang="en-US" sz="32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general :</a:t>
          </a:r>
        </a:p>
      </dsp:txBody>
      <dsp:txXfrm>
        <a:off x="66892" y="0"/>
        <a:ext cx="4201641" cy="1113814"/>
      </dsp:txXfrm>
    </dsp:sp>
    <dsp:sp modelId="{B07EEB16-1A78-477C-A7B6-0C6E22EB00F1}">
      <dsp:nvSpPr>
        <dsp:cNvPr id="0" name=""/>
        <dsp:cNvSpPr/>
      </dsp:nvSpPr>
      <dsp:spPr>
        <a:xfrm>
          <a:off x="66892" y="1046000"/>
          <a:ext cx="4201641" cy="4258279"/>
        </a:xfrm>
        <a:prstGeom prst="rect">
          <a:avLst/>
        </a:prstGeom>
        <a:solidFill>
          <a:srgbClr val="FFFF66">
            <a:alpha val="90000"/>
          </a:srgb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2000" b="1" kern="1200" dirty="0">
              <a:solidFill>
                <a:schemeClr val="accent6">
                  <a:lumMod val="50000"/>
                </a:schemeClr>
              </a:solidFill>
            </a:rPr>
            <a:t>C</a:t>
          </a:r>
          <a:r>
            <a:rPr lang="en-US" sz="2000" b="1" kern="1200" dirty="0" err="1">
              <a:solidFill>
                <a:schemeClr val="accent6">
                  <a:lumMod val="50000"/>
                </a:schemeClr>
              </a:solidFill>
            </a:rPr>
            <a:t>reșterea</a:t>
          </a:r>
          <a:r>
            <a:rPr lang="en-US" sz="20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accent6">
                  <a:lumMod val="50000"/>
                </a:schemeClr>
              </a:solidFill>
            </a:rPr>
            <a:t>calit</a:t>
          </a:r>
          <a:r>
            <a:rPr lang="ro-RO" sz="2000" b="1" kern="1200" dirty="0">
              <a:solidFill>
                <a:schemeClr val="accent6">
                  <a:lumMod val="50000"/>
                </a:schemeClr>
              </a:solidFill>
            </a:rPr>
            <a:t>ăț</a:t>
          </a:r>
          <a:r>
            <a:rPr lang="en-US" sz="2000" b="1" kern="1200" dirty="0">
              <a:solidFill>
                <a:schemeClr val="accent6">
                  <a:lumMod val="50000"/>
                </a:schemeClr>
              </a:solidFill>
            </a:rPr>
            <a:t>ii </a:t>
          </a:r>
          <a:r>
            <a:rPr lang="en-US" sz="2000" b="1" kern="1200" dirty="0" err="1">
              <a:solidFill>
                <a:schemeClr val="accent6">
                  <a:lumMod val="50000"/>
                </a:schemeClr>
              </a:solidFill>
            </a:rPr>
            <a:t>formării</a:t>
          </a:r>
          <a:r>
            <a:rPr lang="en-US" sz="20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accent6">
                  <a:lumMod val="50000"/>
                </a:schemeClr>
              </a:solidFill>
            </a:rPr>
            <a:t>profesionale</a:t>
          </a:r>
          <a:r>
            <a:rPr lang="en-US" sz="20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accent6">
                  <a:lumMod val="50000"/>
                </a:schemeClr>
              </a:solidFill>
            </a:rPr>
            <a:t>în</a:t>
          </a:r>
          <a:r>
            <a:rPr lang="en-US" sz="20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accent6">
                  <a:lumMod val="50000"/>
                </a:schemeClr>
              </a:solidFill>
            </a:rPr>
            <a:t>specializ</a:t>
          </a:r>
          <a:r>
            <a:rPr lang="ro-RO" sz="2000" b="1" kern="1200" dirty="0">
              <a:solidFill>
                <a:schemeClr val="accent6">
                  <a:lumMod val="50000"/>
                </a:schemeClr>
              </a:solidFill>
            </a:rPr>
            <a:t>ă</a:t>
          </a:r>
          <a:r>
            <a:rPr lang="en-US" sz="2000" b="1" kern="1200" dirty="0" err="1">
              <a:solidFill>
                <a:schemeClr val="accent6">
                  <a:lumMod val="50000"/>
                </a:schemeClr>
              </a:solidFill>
            </a:rPr>
            <a:t>ri</a:t>
          </a:r>
          <a:r>
            <a:rPr lang="en-US" sz="2000" b="1" kern="1200" dirty="0">
              <a:solidFill>
                <a:schemeClr val="accent6">
                  <a:lumMod val="50000"/>
                </a:schemeClr>
              </a:solidFill>
            </a:rPr>
            <a:t> din </a:t>
          </a:r>
          <a:r>
            <a:rPr lang="en-US" sz="2000" b="1" kern="1200" dirty="0" err="1">
              <a:solidFill>
                <a:schemeClr val="accent6">
                  <a:lumMod val="50000"/>
                </a:schemeClr>
              </a:solidFill>
            </a:rPr>
            <a:t>domeniile</a:t>
          </a:r>
          <a:r>
            <a:rPr lang="en-US" sz="20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accent6">
                  <a:lumMod val="50000"/>
                </a:schemeClr>
              </a:solidFill>
            </a:rPr>
            <a:t>voca</a:t>
          </a:r>
          <a:r>
            <a:rPr lang="ro-RO" sz="2000" b="1" kern="1200" dirty="0">
              <a:solidFill>
                <a:schemeClr val="accent6">
                  <a:lumMod val="50000"/>
                </a:schemeClr>
              </a:solidFill>
            </a:rPr>
            <a:t>ț</a:t>
          </a:r>
          <a:r>
            <a:rPr lang="en-US" sz="2000" b="1" kern="1200" dirty="0" err="1">
              <a:solidFill>
                <a:schemeClr val="accent6">
                  <a:lumMod val="50000"/>
                </a:schemeClr>
              </a:solidFill>
            </a:rPr>
            <a:t>ionale-arhitectură</a:t>
          </a:r>
          <a:r>
            <a:rPr lang="en-US" sz="20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ro-RO" sz="2000" b="1" kern="1200" dirty="0">
              <a:solidFill>
                <a:schemeClr val="accent6">
                  <a:lumMod val="50000"/>
                </a:schemeClr>
              </a:solidFill>
            </a:rPr>
            <a:t>ș</a:t>
          </a:r>
          <a:r>
            <a:rPr lang="en-US" sz="2000" b="1" kern="1200" dirty="0" err="1">
              <a:solidFill>
                <a:schemeClr val="accent6">
                  <a:lumMod val="50000"/>
                </a:schemeClr>
              </a:solidFill>
            </a:rPr>
            <a:t>i</a:t>
          </a:r>
          <a:r>
            <a:rPr lang="en-US" sz="20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accent6">
                  <a:lumMod val="50000"/>
                </a:schemeClr>
              </a:solidFill>
            </a:rPr>
            <a:t>tehnice-mecanică</a:t>
          </a:r>
          <a:r>
            <a:rPr lang="en-US" sz="2000" b="1" kern="1200" dirty="0">
              <a:solidFill>
                <a:schemeClr val="accent6">
                  <a:lumMod val="50000"/>
                </a:schemeClr>
              </a:solidFill>
            </a:rPr>
            <a:t>, </a:t>
          </a:r>
          <a:r>
            <a:rPr lang="en-US" sz="2000" b="1" kern="1200" dirty="0" err="1">
              <a:solidFill>
                <a:schemeClr val="accent6">
                  <a:lumMod val="50000"/>
                </a:schemeClr>
              </a:solidFill>
            </a:rPr>
            <a:t>construc</a:t>
          </a:r>
          <a:r>
            <a:rPr lang="ro-RO" sz="2000" b="1" kern="1200" dirty="0">
              <a:solidFill>
                <a:schemeClr val="accent6">
                  <a:lumMod val="50000"/>
                </a:schemeClr>
              </a:solidFill>
            </a:rPr>
            <a:t>ț</a:t>
          </a:r>
          <a:r>
            <a:rPr lang="en-US" sz="2000" b="1" kern="1200" dirty="0">
              <a:solidFill>
                <a:schemeClr val="accent6">
                  <a:lumMod val="50000"/>
                </a:schemeClr>
              </a:solidFill>
            </a:rPr>
            <a:t>ii </a:t>
          </a:r>
          <a:r>
            <a:rPr lang="ro-RO" sz="2000" b="1" kern="1200" dirty="0">
              <a:solidFill>
                <a:schemeClr val="accent6">
                  <a:lumMod val="50000"/>
                </a:schemeClr>
              </a:solidFill>
            </a:rPr>
            <a:t>ș</a:t>
          </a:r>
          <a:r>
            <a:rPr lang="en-US" sz="2000" b="1" kern="1200" dirty="0" err="1">
              <a:solidFill>
                <a:schemeClr val="accent6">
                  <a:lumMod val="50000"/>
                </a:schemeClr>
              </a:solidFill>
            </a:rPr>
            <a:t>i</a:t>
          </a:r>
          <a:r>
            <a:rPr lang="en-US" sz="20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accent6">
                  <a:lumMod val="50000"/>
                </a:schemeClr>
              </a:solidFill>
            </a:rPr>
            <a:t>lucrări</a:t>
          </a:r>
          <a:r>
            <a:rPr lang="en-US" sz="20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accent6">
                  <a:lumMod val="50000"/>
                </a:schemeClr>
              </a:solidFill>
            </a:rPr>
            <a:t>publice</a:t>
          </a:r>
          <a:r>
            <a:rPr lang="en-US" sz="2000" b="1" kern="1200" dirty="0">
              <a:solidFill>
                <a:schemeClr val="accent6">
                  <a:lumMod val="50000"/>
                </a:schemeClr>
              </a:solidFill>
            </a:rPr>
            <a:t>, </a:t>
          </a:r>
          <a:r>
            <a:rPr lang="en-US" sz="2000" b="1" kern="1200" dirty="0" err="1">
              <a:solidFill>
                <a:schemeClr val="accent6">
                  <a:lumMod val="50000"/>
                </a:schemeClr>
              </a:solidFill>
            </a:rPr>
            <a:t>telecomunica</a:t>
          </a:r>
          <a:r>
            <a:rPr lang="ro-RO" sz="2000" b="1" kern="1200" dirty="0">
              <a:solidFill>
                <a:schemeClr val="accent6">
                  <a:lumMod val="50000"/>
                </a:schemeClr>
              </a:solidFill>
            </a:rPr>
            <a:t>ț</a:t>
          </a:r>
          <a:r>
            <a:rPr lang="en-US" sz="2000" b="1" kern="1200" dirty="0">
              <a:solidFill>
                <a:schemeClr val="accent6">
                  <a:lumMod val="50000"/>
                </a:schemeClr>
              </a:solidFill>
            </a:rPr>
            <a:t>ii, </a:t>
          </a:r>
          <a:r>
            <a:rPr lang="en-US" sz="2000" b="1" kern="1200" dirty="0" err="1">
              <a:solidFill>
                <a:schemeClr val="accent6">
                  <a:lumMod val="50000"/>
                </a:schemeClr>
              </a:solidFill>
            </a:rPr>
            <a:t>electromecanică</a:t>
          </a:r>
          <a:r>
            <a:rPr lang="ro-RO" sz="2000" b="1" kern="1200" dirty="0">
              <a:solidFill>
                <a:schemeClr val="accent6">
                  <a:lumMod val="50000"/>
                </a:schemeClr>
              </a:solidFill>
            </a:rPr>
            <a:t>,</a:t>
          </a:r>
          <a:r>
            <a:rPr lang="en-US" sz="20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accent6">
                  <a:lumMod val="50000"/>
                </a:schemeClr>
              </a:solidFill>
            </a:rPr>
            <a:t>protec</a:t>
          </a:r>
          <a:r>
            <a:rPr lang="ro-RO" sz="2000" b="1" kern="1200" dirty="0">
              <a:solidFill>
                <a:schemeClr val="accent6">
                  <a:lumMod val="50000"/>
                </a:schemeClr>
              </a:solidFill>
            </a:rPr>
            <a:t>ț</a:t>
          </a:r>
          <a:r>
            <a:rPr lang="en-US" sz="2000" b="1" kern="1200" dirty="0" err="1">
              <a:solidFill>
                <a:schemeClr val="accent6">
                  <a:lumMod val="50000"/>
                </a:schemeClr>
              </a:solidFill>
            </a:rPr>
            <a:t>ia</a:t>
          </a:r>
          <a:r>
            <a:rPr lang="en-US" sz="20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accent6">
                  <a:lumMod val="50000"/>
                </a:schemeClr>
              </a:solidFill>
            </a:rPr>
            <a:t>mediului</a:t>
          </a:r>
          <a:r>
            <a:rPr lang="en-US" sz="2000" b="1" kern="1200" dirty="0">
              <a:solidFill>
                <a:schemeClr val="accent6">
                  <a:lumMod val="50000"/>
                </a:schemeClr>
              </a:solidFill>
            </a:rPr>
            <a:t>, </a:t>
          </a:r>
          <a:r>
            <a:rPr lang="en-US" sz="2000" b="1" kern="1200" dirty="0" err="1">
              <a:solidFill>
                <a:schemeClr val="accent6">
                  <a:lumMod val="50000"/>
                </a:schemeClr>
              </a:solidFill>
            </a:rPr>
            <a:t>prin</a:t>
          </a:r>
          <a:r>
            <a:rPr lang="en-US" sz="20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accent6">
                  <a:lumMod val="50000"/>
                </a:schemeClr>
              </a:solidFill>
            </a:rPr>
            <a:t>stagii</a:t>
          </a:r>
          <a:r>
            <a:rPr lang="en-US" sz="2000" b="1" kern="1200" dirty="0">
              <a:solidFill>
                <a:schemeClr val="accent6">
                  <a:lumMod val="50000"/>
                </a:schemeClr>
              </a:solidFill>
            </a:rPr>
            <a:t> de </a:t>
          </a:r>
          <a:r>
            <a:rPr lang="en-US" sz="2000" b="1" kern="1200" dirty="0" err="1">
              <a:solidFill>
                <a:schemeClr val="accent6">
                  <a:lumMod val="50000"/>
                </a:schemeClr>
              </a:solidFill>
            </a:rPr>
            <a:t>practică</a:t>
          </a:r>
          <a:r>
            <a:rPr lang="en-US" sz="20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accent6">
                  <a:lumMod val="50000"/>
                </a:schemeClr>
              </a:solidFill>
            </a:rPr>
            <a:t>în</a:t>
          </a:r>
          <a:r>
            <a:rPr lang="en-US" sz="2000" b="1" kern="1200" dirty="0">
              <a:solidFill>
                <a:schemeClr val="accent6">
                  <a:lumMod val="50000"/>
                </a:schemeClr>
              </a:solidFill>
            </a:rPr>
            <a:t> context </a:t>
          </a:r>
          <a:r>
            <a:rPr lang="en-US" sz="2000" b="1" kern="1200" dirty="0" err="1">
              <a:solidFill>
                <a:schemeClr val="accent6">
                  <a:lumMod val="50000"/>
                </a:schemeClr>
              </a:solidFill>
            </a:rPr>
            <a:t>european</a:t>
          </a:r>
          <a:r>
            <a:rPr lang="en-US" sz="20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accent6">
                  <a:lumMod val="50000"/>
                </a:schemeClr>
              </a:solidFill>
            </a:rPr>
            <a:t>în</a:t>
          </a:r>
          <a:r>
            <a:rPr lang="en-US" sz="20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accent6">
                  <a:lumMod val="50000"/>
                </a:schemeClr>
              </a:solidFill>
            </a:rPr>
            <a:t>vederea</a:t>
          </a:r>
          <a:r>
            <a:rPr lang="en-US" sz="20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accent6">
                  <a:lumMod val="50000"/>
                </a:schemeClr>
              </a:solidFill>
            </a:rPr>
            <a:t>cre</a:t>
          </a:r>
          <a:r>
            <a:rPr lang="ro-RO" sz="2000" b="1" kern="1200" dirty="0">
              <a:solidFill>
                <a:schemeClr val="accent6">
                  <a:lumMod val="50000"/>
                </a:schemeClr>
              </a:solidFill>
            </a:rPr>
            <a:t>ș</a:t>
          </a:r>
          <a:r>
            <a:rPr lang="en-US" sz="2000" b="1" kern="1200" dirty="0" err="1">
              <a:solidFill>
                <a:schemeClr val="accent6">
                  <a:lumMod val="50000"/>
                </a:schemeClr>
              </a:solidFill>
            </a:rPr>
            <a:t>terii</a:t>
          </a:r>
          <a:r>
            <a:rPr lang="en-US" sz="20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ro-RO" sz="2000" b="1" kern="1200" dirty="0">
              <a:solidFill>
                <a:schemeClr val="accent6">
                  <a:lumMod val="50000"/>
                </a:schemeClr>
              </a:solidFill>
            </a:rPr>
            <a:t>ș</a:t>
          </a:r>
          <a:r>
            <a:rPr lang="en-US" sz="2000" b="1" kern="1200" dirty="0" err="1">
              <a:solidFill>
                <a:schemeClr val="accent6">
                  <a:lumMod val="50000"/>
                </a:schemeClr>
              </a:solidFill>
            </a:rPr>
            <a:t>anselor</a:t>
          </a:r>
          <a:r>
            <a:rPr lang="en-US" sz="2000" b="1" kern="1200" dirty="0">
              <a:solidFill>
                <a:schemeClr val="accent6">
                  <a:lumMod val="50000"/>
                </a:schemeClr>
              </a:solidFill>
            </a:rPr>
            <a:t> de </a:t>
          </a:r>
          <a:r>
            <a:rPr lang="en-US" sz="2000" b="1" kern="1200" dirty="0" err="1">
              <a:solidFill>
                <a:schemeClr val="accent6">
                  <a:lumMod val="50000"/>
                </a:schemeClr>
              </a:solidFill>
            </a:rPr>
            <a:t>angajare</a:t>
          </a:r>
          <a:r>
            <a:rPr lang="en-US" sz="2000" b="1" kern="1200" dirty="0">
              <a:solidFill>
                <a:schemeClr val="accent6">
                  <a:lumMod val="50000"/>
                </a:schemeClr>
              </a:solidFill>
            </a:rPr>
            <a:t> la </a:t>
          </a:r>
          <a:r>
            <a:rPr lang="en-US" sz="2000" b="1" kern="1200" dirty="0" err="1">
              <a:solidFill>
                <a:schemeClr val="accent6">
                  <a:lumMod val="50000"/>
                </a:schemeClr>
              </a:solidFill>
            </a:rPr>
            <a:t>finalizarea</a:t>
          </a:r>
          <a:r>
            <a:rPr lang="en-US" sz="20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accent6">
                  <a:lumMod val="50000"/>
                </a:schemeClr>
              </a:solidFill>
            </a:rPr>
            <a:t>studiilor</a:t>
          </a:r>
          <a:r>
            <a:rPr lang="en-US" sz="2000" b="1" kern="1200" dirty="0">
              <a:solidFill>
                <a:schemeClr val="accent6">
                  <a:lumMod val="50000"/>
                </a:schemeClr>
              </a:solidFill>
            </a:rPr>
            <a:t>, </a:t>
          </a:r>
          <a:r>
            <a:rPr lang="en-US" sz="2000" b="1" kern="1200" dirty="0" err="1">
              <a:solidFill>
                <a:schemeClr val="accent6">
                  <a:lumMod val="50000"/>
                </a:schemeClr>
              </a:solidFill>
            </a:rPr>
            <a:t>prin</a:t>
          </a:r>
          <a:r>
            <a:rPr lang="en-US" sz="20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accent6">
                  <a:lumMod val="50000"/>
                </a:schemeClr>
              </a:solidFill>
            </a:rPr>
            <a:t>cooperare</a:t>
          </a:r>
          <a:r>
            <a:rPr lang="en-US" sz="20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accent6">
                  <a:lumMod val="50000"/>
                </a:schemeClr>
              </a:solidFill>
            </a:rPr>
            <a:t>interna</a:t>
          </a:r>
          <a:r>
            <a:rPr lang="ro-RO" sz="2000" b="1" kern="1200" dirty="0">
              <a:solidFill>
                <a:schemeClr val="accent6">
                  <a:lumMod val="50000"/>
                </a:schemeClr>
              </a:solidFill>
            </a:rPr>
            <a:t>ț</a:t>
          </a:r>
          <a:r>
            <a:rPr lang="en-US" sz="2000" b="1" kern="1200" dirty="0" err="1">
              <a:solidFill>
                <a:schemeClr val="accent6">
                  <a:lumMod val="50000"/>
                </a:schemeClr>
              </a:solidFill>
            </a:rPr>
            <a:t>ională</a:t>
          </a:r>
          <a:r>
            <a:rPr lang="en-US" sz="20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ro-RO" sz="2000" b="1" kern="1200" dirty="0">
              <a:solidFill>
                <a:schemeClr val="accent6">
                  <a:lumMod val="50000"/>
                </a:schemeClr>
              </a:solidFill>
            </a:rPr>
            <a:t>ș</a:t>
          </a:r>
          <a:r>
            <a:rPr lang="en-US" sz="2000" b="1" kern="1200" dirty="0" err="1">
              <a:solidFill>
                <a:schemeClr val="accent6">
                  <a:lumMod val="50000"/>
                </a:schemeClr>
              </a:solidFill>
            </a:rPr>
            <a:t>i</a:t>
          </a:r>
          <a:r>
            <a:rPr lang="en-US" sz="20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accent6">
                  <a:lumMod val="50000"/>
                </a:schemeClr>
              </a:solidFill>
            </a:rPr>
            <a:t>mobilitate</a:t>
          </a:r>
          <a:r>
            <a:rPr lang="en-US" sz="20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accent6">
                  <a:lumMod val="50000"/>
                </a:schemeClr>
              </a:solidFill>
            </a:rPr>
            <a:t>în</a:t>
          </a:r>
          <a:r>
            <a:rPr lang="en-US" sz="20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accent6">
                  <a:lumMod val="50000"/>
                </a:schemeClr>
              </a:solidFill>
            </a:rPr>
            <a:t>scop</a:t>
          </a:r>
          <a:r>
            <a:rPr lang="en-US" sz="20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accent6">
                  <a:lumMod val="50000"/>
                </a:schemeClr>
              </a:solidFill>
            </a:rPr>
            <a:t>educa</a:t>
          </a:r>
          <a:r>
            <a:rPr lang="ro-RO" sz="2000" b="1" kern="1200" dirty="0">
              <a:solidFill>
                <a:schemeClr val="accent6">
                  <a:lumMod val="50000"/>
                </a:schemeClr>
              </a:solidFill>
            </a:rPr>
            <a:t>ț</a:t>
          </a:r>
          <a:r>
            <a:rPr lang="en-US" sz="2000" b="1" kern="1200" dirty="0" err="1">
              <a:solidFill>
                <a:schemeClr val="accent6">
                  <a:lumMod val="50000"/>
                </a:schemeClr>
              </a:solidFill>
            </a:rPr>
            <a:t>ional</a:t>
          </a:r>
          <a:r>
            <a:rPr lang="en-US" sz="2000" b="1" kern="1200" dirty="0">
              <a:solidFill>
                <a:schemeClr val="accent6">
                  <a:lumMod val="50000"/>
                </a:schemeClr>
              </a:solidFill>
            </a:rPr>
            <a:t>.</a:t>
          </a:r>
          <a:endParaRPr lang="en-US" sz="18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66892" y="1046000"/>
        <a:ext cx="4201641" cy="4258279"/>
      </dsp:txXfrm>
    </dsp:sp>
    <dsp:sp modelId="{F0200AA5-59BB-4138-9715-27E1E85A8740}">
      <dsp:nvSpPr>
        <dsp:cNvPr id="0" name=""/>
        <dsp:cNvSpPr/>
      </dsp:nvSpPr>
      <dsp:spPr>
        <a:xfrm>
          <a:off x="4789958" y="0"/>
          <a:ext cx="4201641" cy="1375866"/>
        </a:xfrm>
        <a:prstGeom prst="rect">
          <a:avLst/>
        </a:prstGeom>
        <a:solidFill>
          <a:srgbClr val="E6DEBC"/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Obiective</a:t>
          </a:r>
          <a:r>
            <a:rPr lang="en-US" sz="32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3200" b="1" kern="1200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specifice</a:t>
          </a:r>
          <a:r>
            <a:rPr lang="en-US" sz="32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</a:p>
      </dsp:txBody>
      <dsp:txXfrm>
        <a:off x="4789958" y="0"/>
        <a:ext cx="4201641" cy="1375866"/>
      </dsp:txXfrm>
    </dsp:sp>
    <dsp:sp modelId="{F864E116-0358-4DD0-A797-459CE10282A7}">
      <dsp:nvSpPr>
        <dsp:cNvPr id="0" name=""/>
        <dsp:cNvSpPr/>
      </dsp:nvSpPr>
      <dsp:spPr>
        <a:xfrm>
          <a:off x="4789958" y="1006806"/>
          <a:ext cx="4201641" cy="4369844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800" b="1" kern="1200" dirty="0">
              <a:solidFill>
                <a:srgbClr val="002060"/>
              </a:solidFill>
            </a:rPr>
            <a:t>E</a:t>
          </a:r>
          <a:r>
            <a:rPr lang="en-US" sz="1800" b="1" kern="1200" dirty="0" err="1">
              <a:solidFill>
                <a:srgbClr val="002060"/>
              </a:solidFill>
            </a:rPr>
            <a:t>xtinderea</a:t>
          </a:r>
          <a:r>
            <a:rPr lang="ro-RO" sz="1800" b="1" kern="1200" dirty="0">
              <a:solidFill>
                <a:srgbClr val="002060"/>
              </a:solidFill>
            </a:rPr>
            <a:t> și </a:t>
          </a:r>
          <a:r>
            <a:rPr lang="en-US" sz="1800" b="1" kern="1200" dirty="0" err="1">
              <a:solidFill>
                <a:srgbClr val="002060"/>
              </a:solidFill>
            </a:rPr>
            <a:t>aprofundarea</a:t>
          </a:r>
          <a:r>
            <a:rPr lang="en-US" sz="1800" b="1" kern="1200" dirty="0">
              <a:solidFill>
                <a:srgbClr val="002060"/>
              </a:solidFill>
            </a:rPr>
            <a:t> </a:t>
          </a:r>
          <a:r>
            <a:rPr lang="en-US" sz="1800" b="1" kern="1200" dirty="0" err="1">
              <a:solidFill>
                <a:srgbClr val="002060"/>
              </a:solidFill>
            </a:rPr>
            <a:t>rezultatelor</a:t>
          </a:r>
          <a:r>
            <a:rPr lang="en-US" sz="1800" b="1" kern="1200" dirty="0">
              <a:solidFill>
                <a:srgbClr val="002060"/>
              </a:solidFill>
            </a:rPr>
            <a:t> </a:t>
          </a:r>
          <a:r>
            <a:rPr lang="ro-RO" sz="1800" b="1" kern="1200" dirty="0">
              <a:solidFill>
                <a:srgbClr val="002060"/>
              </a:solidFill>
            </a:rPr>
            <a:t>î</a:t>
          </a:r>
          <a:r>
            <a:rPr lang="en-US" sz="1800" b="1" kern="1200" dirty="0" err="1">
              <a:solidFill>
                <a:srgbClr val="002060"/>
              </a:solidFill>
            </a:rPr>
            <a:t>nvățării</a:t>
          </a:r>
          <a:r>
            <a:rPr lang="en-US" sz="1800" b="1" kern="1200" dirty="0">
              <a:solidFill>
                <a:srgbClr val="002060"/>
              </a:solidFill>
            </a:rPr>
            <a:t> </a:t>
          </a:r>
          <a:r>
            <a:rPr lang="en-US" sz="1800" b="1" kern="1200" dirty="0" err="1">
              <a:solidFill>
                <a:srgbClr val="002060"/>
              </a:solidFill>
            </a:rPr>
            <a:t>corespunz</a:t>
          </a:r>
          <a:r>
            <a:rPr lang="ro-RO" sz="1800" b="1" kern="1200" dirty="0">
              <a:solidFill>
                <a:srgbClr val="002060"/>
              </a:solidFill>
            </a:rPr>
            <a:t>ă</a:t>
          </a:r>
          <a:r>
            <a:rPr lang="en-US" sz="1800" b="1" kern="1200" dirty="0" err="1">
              <a:solidFill>
                <a:srgbClr val="002060"/>
              </a:solidFill>
            </a:rPr>
            <a:t>toare</a:t>
          </a:r>
          <a:r>
            <a:rPr lang="en-US" sz="1800" b="1" kern="1200" dirty="0">
              <a:solidFill>
                <a:srgbClr val="002060"/>
              </a:solidFill>
            </a:rPr>
            <a:t> </a:t>
          </a:r>
          <a:r>
            <a:rPr lang="en-US" sz="1800" b="1" kern="1200" dirty="0" err="1">
              <a:solidFill>
                <a:srgbClr val="002060"/>
              </a:solidFill>
            </a:rPr>
            <a:t>cerin</a:t>
          </a:r>
          <a:r>
            <a:rPr lang="ro-RO" sz="1800" b="1" kern="1200" dirty="0">
              <a:solidFill>
                <a:srgbClr val="002060"/>
              </a:solidFill>
            </a:rPr>
            <a:t>ț</a:t>
          </a:r>
          <a:r>
            <a:rPr lang="en-US" sz="1800" b="1" kern="1200" dirty="0" err="1">
              <a:solidFill>
                <a:srgbClr val="002060"/>
              </a:solidFill>
            </a:rPr>
            <a:t>elor</a:t>
          </a:r>
          <a:r>
            <a:rPr lang="en-US" sz="1800" b="1" kern="1200" dirty="0">
              <a:solidFill>
                <a:srgbClr val="002060"/>
              </a:solidFill>
            </a:rPr>
            <a:t> </a:t>
          </a:r>
          <a:r>
            <a:rPr lang="en-US" sz="1800" b="1" kern="1200" dirty="0" err="1">
              <a:solidFill>
                <a:srgbClr val="002060"/>
              </a:solidFill>
            </a:rPr>
            <a:t>calificării</a:t>
          </a:r>
          <a:r>
            <a:rPr lang="en-US" sz="1800" b="1" kern="1200" dirty="0">
              <a:solidFill>
                <a:srgbClr val="002060"/>
              </a:solidFill>
            </a:rPr>
            <a:t>, </a:t>
          </a:r>
          <a:r>
            <a:rPr lang="en-US" sz="1800" b="1" kern="1200" dirty="0" err="1">
              <a:solidFill>
                <a:srgbClr val="002060"/>
              </a:solidFill>
            </a:rPr>
            <a:t>ob</a:t>
          </a:r>
          <a:r>
            <a:rPr lang="ro-RO" sz="1800" b="1" kern="1200" dirty="0">
              <a:solidFill>
                <a:srgbClr val="002060"/>
              </a:solidFill>
            </a:rPr>
            <a:t>ți</a:t>
          </a:r>
          <a:r>
            <a:rPr lang="en-US" sz="1800" b="1" kern="1200" dirty="0" err="1">
              <a:solidFill>
                <a:srgbClr val="002060"/>
              </a:solidFill>
            </a:rPr>
            <a:t>nerea</a:t>
          </a:r>
          <a:r>
            <a:rPr lang="en-US" sz="1800" b="1" kern="1200" dirty="0">
              <a:solidFill>
                <a:srgbClr val="002060"/>
              </a:solidFill>
            </a:rPr>
            <a:t> de </a:t>
          </a:r>
          <a:r>
            <a:rPr lang="en-US" sz="1800" b="1" kern="1200" dirty="0" err="1">
              <a:solidFill>
                <a:srgbClr val="002060"/>
              </a:solidFill>
            </a:rPr>
            <a:t>aptitudini</a:t>
          </a:r>
          <a:r>
            <a:rPr lang="en-US" sz="1800" b="1" kern="1200" dirty="0">
              <a:solidFill>
                <a:srgbClr val="002060"/>
              </a:solidFill>
            </a:rPr>
            <a:t> </a:t>
          </a:r>
          <a:r>
            <a:rPr lang="en-US" sz="1800" b="1" kern="1200" dirty="0" err="1">
              <a:solidFill>
                <a:srgbClr val="002060"/>
              </a:solidFill>
            </a:rPr>
            <a:t>valoroase</a:t>
          </a:r>
          <a:r>
            <a:rPr lang="en-US" sz="1800" b="1" kern="1200" dirty="0">
              <a:solidFill>
                <a:srgbClr val="002060"/>
              </a:solidFill>
            </a:rPr>
            <a:t> de via</a:t>
          </a:r>
          <a:r>
            <a:rPr lang="ro-RO" sz="1800" b="1" kern="1200" dirty="0">
              <a:solidFill>
                <a:srgbClr val="002060"/>
              </a:solidFill>
            </a:rPr>
            <a:t>ț</a:t>
          </a:r>
          <a:r>
            <a:rPr lang="en-US" sz="1800" b="1" kern="1200" dirty="0">
              <a:solidFill>
                <a:srgbClr val="002060"/>
              </a:solidFill>
            </a:rPr>
            <a:t>ă </a:t>
          </a:r>
          <a:r>
            <a:rPr lang="ro-RO" sz="1800" b="1" kern="1200" dirty="0">
              <a:solidFill>
                <a:srgbClr val="002060"/>
              </a:solidFill>
            </a:rPr>
            <a:t>ș</a:t>
          </a:r>
          <a:r>
            <a:rPr lang="en-US" sz="1800" b="1" kern="1200" dirty="0">
              <a:solidFill>
                <a:srgbClr val="002060"/>
              </a:solidFill>
            </a:rPr>
            <a:t>i </a:t>
          </a:r>
          <a:r>
            <a:rPr lang="en-US" sz="1800" b="1" kern="1200" dirty="0" err="1">
              <a:solidFill>
                <a:srgbClr val="002060"/>
              </a:solidFill>
            </a:rPr>
            <a:t>experien</a:t>
          </a:r>
          <a:r>
            <a:rPr lang="ro-RO" sz="1800" b="1" kern="1200" dirty="0">
              <a:solidFill>
                <a:srgbClr val="002060"/>
              </a:solidFill>
            </a:rPr>
            <a:t>ț</a:t>
          </a:r>
          <a:r>
            <a:rPr lang="en-US" sz="1800" b="1" kern="1200" dirty="0">
              <a:solidFill>
                <a:srgbClr val="002060"/>
              </a:solidFill>
            </a:rPr>
            <a:t>ă </a:t>
          </a:r>
          <a:r>
            <a:rPr lang="en-US" sz="1800" b="1" kern="1200" dirty="0" err="1">
              <a:solidFill>
                <a:srgbClr val="002060"/>
              </a:solidFill>
            </a:rPr>
            <a:t>interna</a:t>
          </a:r>
          <a:r>
            <a:rPr lang="ro-RO" sz="1800" b="1" kern="1200" dirty="0">
              <a:solidFill>
                <a:srgbClr val="002060"/>
              </a:solidFill>
            </a:rPr>
            <a:t>ț</a:t>
          </a:r>
          <a:r>
            <a:rPr lang="en-US" sz="1800" b="1" kern="1200" dirty="0" err="1">
              <a:solidFill>
                <a:srgbClr val="002060"/>
              </a:solidFill>
            </a:rPr>
            <a:t>ională</a:t>
          </a:r>
          <a:r>
            <a:rPr lang="en-US" sz="1800" b="1" kern="1200" dirty="0">
              <a:solidFill>
                <a:srgbClr val="002060"/>
              </a:solidFill>
            </a:rPr>
            <a:t> </a:t>
          </a:r>
          <a:r>
            <a:rPr lang="en-US" sz="1800" b="1" kern="1200" dirty="0" err="1">
              <a:solidFill>
                <a:srgbClr val="002060"/>
              </a:solidFill>
            </a:rPr>
            <a:t>pentru</a:t>
          </a:r>
          <a:r>
            <a:rPr lang="en-US" sz="1800" b="1" kern="1200" dirty="0">
              <a:solidFill>
                <a:srgbClr val="002060"/>
              </a:solidFill>
            </a:rPr>
            <a:t> un CV stand-out </a:t>
          </a:r>
          <a:r>
            <a:rPr lang="ro-RO" sz="1800" b="1" kern="1200" dirty="0">
              <a:solidFill>
                <a:srgbClr val="002060"/>
              </a:solidFill>
            </a:rPr>
            <a:t>ș</a:t>
          </a:r>
          <a:r>
            <a:rPr lang="en-US" sz="1800" b="1" kern="1200" dirty="0">
              <a:solidFill>
                <a:srgbClr val="002060"/>
              </a:solidFill>
            </a:rPr>
            <a:t>i </a:t>
          </a:r>
          <a:r>
            <a:rPr lang="en-US" sz="1800" b="1" kern="1200" dirty="0" err="1">
              <a:solidFill>
                <a:srgbClr val="002060"/>
              </a:solidFill>
            </a:rPr>
            <a:t>cre</a:t>
          </a:r>
          <a:r>
            <a:rPr lang="ro-RO" sz="1800" b="1" kern="1200" dirty="0">
              <a:solidFill>
                <a:srgbClr val="002060"/>
              </a:solidFill>
            </a:rPr>
            <a:t>ș</a:t>
          </a:r>
          <a:r>
            <a:rPr lang="en-US" sz="1800" b="1" kern="1200" dirty="0" err="1">
              <a:solidFill>
                <a:srgbClr val="002060"/>
              </a:solidFill>
            </a:rPr>
            <a:t>terea</a:t>
          </a:r>
          <a:r>
            <a:rPr lang="en-US" sz="1800" b="1" kern="1200" dirty="0">
              <a:solidFill>
                <a:srgbClr val="002060"/>
              </a:solidFill>
            </a:rPr>
            <a:t> </a:t>
          </a:r>
          <a:r>
            <a:rPr lang="ro-RO" sz="1800" b="1" kern="1200" dirty="0">
              <a:solidFill>
                <a:srgbClr val="002060"/>
              </a:solidFill>
            </a:rPr>
            <a:t>ș</a:t>
          </a:r>
          <a:r>
            <a:rPr lang="en-US" sz="1800" b="1" kern="1200" dirty="0" err="1">
              <a:solidFill>
                <a:srgbClr val="002060"/>
              </a:solidFill>
            </a:rPr>
            <a:t>anselor</a:t>
          </a:r>
          <a:r>
            <a:rPr lang="en-US" sz="1800" b="1" kern="1200" dirty="0">
              <a:solidFill>
                <a:srgbClr val="002060"/>
              </a:solidFill>
            </a:rPr>
            <a:t> </a:t>
          </a:r>
          <a:r>
            <a:rPr lang="en-US" sz="1800" b="1" kern="1200" dirty="0" err="1">
              <a:solidFill>
                <a:srgbClr val="002060"/>
              </a:solidFill>
            </a:rPr>
            <a:t>elevilor</a:t>
          </a:r>
          <a:r>
            <a:rPr lang="en-US" sz="1800" b="1" kern="1200" dirty="0">
              <a:solidFill>
                <a:srgbClr val="002060"/>
              </a:solidFill>
            </a:rPr>
            <a:t> de a </a:t>
          </a:r>
          <a:r>
            <a:rPr lang="en-US" sz="1800" b="1" kern="1200" dirty="0" err="1">
              <a:solidFill>
                <a:srgbClr val="002060"/>
              </a:solidFill>
            </a:rPr>
            <a:t>ob</a:t>
          </a:r>
          <a:r>
            <a:rPr lang="ro-RO" sz="1800" b="1" kern="1200" dirty="0">
              <a:solidFill>
                <a:srgbClr val="002060"/>
              </a:solidFill>
            </a:rPr>
            <a:t>ț</a:t>
          </a:r>
          <a:r>
            <a:rPr lang="en-US" sz="1800" b="1" kern="1200" dirty="0" err="1">
              <a:solidFill>
                <a:srgbClr val="002060"/>
              </a:solidFill>
            </a:rPr>
            <a:t>ine</a:t>
          </a:r>
          <a:r>
            <a:rPr lang="en-US" sz="1800" b="1" kern="1200" dirty="0">
              <a:solidFill>
                <a:srgbClr val="002060"/>
              </a:solidFill>
            </a:rPr>
            <a:t> un </a:t>
          </a:r>
          <a:r>
            <a:rPr lang="en-US" sz="1800" b="1" kern="1200" dirty="0" err="1">
              <a:solidFill>
                <a:srgbClr val="002060"/>
              </a:solidFill>
            </a:rPr>
            <a:t>loc</a:t>
          </a:r>
          <a:r>
            <a:rPr lang="en-US" sz="1800" b="1" kern="1200" dirty="0">
              <a:solidFill>
                <a:srgbClr val="002060"/>
              </a:solidFill>
            </a:rPr>
            <a:t> de </a:t>
          </a:r>
          <a:r>
            <a:rPr lang="en-US" sz="1800" b="1" kern="1200" dirty="0" err="1">
              <a:solidFill>
                <a:srgbClr val="002060"/>
              </a:solidFill>
            </a:rPr>
            <a:t>muncă</a:t>
          </a:r>
          <a:r>
            <a:rPr lang="en-US" sz="1800" b="1" kern="1200" dirty="0">
              <a:solidFill>
                <a:srgbClr val="002060"/>
              </a:solidFill>
            </a:rPr>
            <a:t> </a:t>
          </a:r>
          <a:r>
            <a:rPr lang="en-US" sz="1800" b="1" kern="1200" dirty="0" err="1">
              <a:solidFill>
                <a:srgbClr val="002060"/>
              </a:solidFill>
            </a:rPr>
            <a:t>pe</a:t>
          </a:r>
          <a:r>
            <a:rPr lang="en-US" sz="1800" b="1" kern="1200" dirty="0">
              <a:solidFill>
                <a:srgbClr val="002060"/>
              </a:solidFill>
            </a:rPr>
            <a:t> o </a:t>
          </a:r>
          <a:r>
            <a:rPr lang="en-US" sz="1800" b="1" kern="1200" dirty="0" err="1">
              <a:solidFill>
                <a:srgbClr val="002060"/>
              </a:solidFill>
            </a:rPr>
            <a:t>pia</a:t>
          </a:r>
          <a:r>
            <a:rPr lang="ro-RO" sz="1800" b="1" kern="1200" dirty="0">
              <a:solidFill>
                <a:srgbClr val="002060"/>
              </a:solidFill>
            </a:rPr>
            <a:t>ță</a:t>
          </a:r>
          <a:r>
            <a:rPr lang="en-US" sz="1800" b="1" kern="1200" dirty="0">
              <a:solidFill>
                <a:srgbClr val="002060"/>
              </a:solidFill>
            </a:rPr>
            <a:t> </a:t>
          </a:r>
          <a:r>
            <a:rPr lang="en-US" sz="1800" b="1" kern="1200" dirty="0" err="1">
              <a:solidFill>
                <a:srgbClr val="002060"/>
              </a:solidFill>
            </a:rPr>
            <a:t>competitivă</a:t>
          </a:r>
          <a:r>
            <a:rPr lang="ro-RO" sz="1800" b="1" kern="1200" dirty="0">
              <a:solidFill>
                <a:srgbClr val="002060"/>
              </a:solidFill>
            </a:rPr>
            <a:t> ș</a:t>
          </a:r>
          <a:r>
            <a:rPr lang="en-US" sz="1800" b="1" kern="1200" dirty="0">
              <a:solidFill>
                <a:srgbClr val="002060"/>
              </a:solidFill>
            </a:rPr>
            <a:t>i </a:t>
          </a:r>
          <a:r>
            <a:rPr lang="en-US" sz="1800" b="1" kern="1200" dirty="0" err="1">
              <a:solidFill>
                <a:srgbClr val="002060"/>
              </a:solidFill>
            </a:rPr>
            <a:t>interna</a:t>
          </a:r>
          <a:r>
            <a:rPr lang="ro-RO" sz="1800" b="1" kern="1200" dirty="0">
              <a:solidFill>
                <a:srgbClr val="002060"/>
              </a:solidFill>
            </a:rPr>
            <a:t>ț</a:t>
          </a:r>
          <a:r>
            <a:rPr lang="en-US" sz="1800" b="1" kern="1200" dirty="0" err="1">
              <a:solidFill>
                <a:srgbClr val="002060"/>
              </a:solidFill>
            </a:rPr>
            <a:t>ională</a:t>
          </a:r>
          <a:r>
            <a:rPr lang="ro-RO" sz="1800" b="1" kern="1200" dirty="0">
              <a:solidFill>
                <a:srgbClr val="002060"/>
              </a:solidFill>
            </a:rPr>
            <a:t>.</a:t>
          </a:r>
          <a:endParaRPr lang="en-US" sz="1600" kern="1200" dirty="0">
            <a:solidFill>
              <a:srgbClr val="002060"/>
            </a:solidFill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800" b="1" kern="1200" dirty="0">
              <a:solidFill>
                <a:srgbClr val="002060"/>
              </a:solidFill>
            </a:rPr>
            <a:t>Î</a:t>
          </a:r>
          <a:r>
            <a:rPr lang="en-US" sz="1800" b="1" kern="1200" dirty="0" err="1">
              <a:solidFill>
                <a:srgbClr val="002060"/>
              </a:solidFill>
            </a:rPr>
            <a:t>mbunătă</a:t>
          </a:r>
          <a:r>
            <a:rPr lang="ro-RO" sz="1800" b="1" kern="1200" dirty="0">
              <a:solidFill>
                <a:srgbClr val="002060"/>
              </a:solidFill>
            </a:rPr>
            <a:t>ț</a:t>
          </a:r>
          <a:r>
            <a:rPr lang="en-US" sz="1800" b="1" kern="1200" dirty="0" err="1">
              <a:solidFill>
                <a:srgbClr val="002060"/>
              </a:solidFill>
            </a:rPr>
            <a:t>irea</a:t>
          </a:r>
          <a:r>
            <a:rPr lang="en-US" sz="1800" b="1" kern="1200" dirty="0">
              <a:solidFill>
                <a:srgbClr val="002060"/>
              </a:solidFill>
            </a:rPr>
            <a:t> </a:t>
          </a:r>
          <a:r>
            <a:rPr lang="en-US" sz="1800" b="1" kern="1200" dirty="0" err="1">
              <a:solidFill>
                <a:srgbClr val="002060"/>
              </a:solidFill>
            </a:rPr>
            <a:t>competen</a:t>
          </a:r>
          <a:r>
            <a:rPr lang="ro-RO" sz="1800" b="1" kern="1200" dirty="0">
              <a:solidFill>
                <a:srgbClr val="002060"/>
              </a:solidFill>
            </a:rPr>
            <a:t>ț</a:t>
          </a:r>
          <a:r>
            <a:rPr lang="en-US" sz="1800" b="1" kern="1200" dirty="0" err="1">
              <a:solidFill>
                <a:srgbClr val="002060"/>
              </a:solidFill>
            </a:rPr>
            <a:t>elor</a:t>
          </a:r>
          <a:r>
            <a:rPr lang="en-US" sz="1800" b="1" kern="1200" dirty="0">
              <a:solidFill>
                <a:srgbClr val="002060"/>
              </a:solidFill>
            </a:rPr>
            <a:t> </a:t>
          </a:r>
          <a:r>
            <a:rPr lang="en-US" sz="1800" b="1" kern="1200" dirty="0" err="1">
              <a:solidFill>
                <a:srgbClr val="002060"/>
              </a:solidFill>
            </a:rPr>
            <a:t>personalului</a:t>
          </a:r>
          <a:r>
            <a:rPr lang="en-US" sz="1800" b="1" kern="1200" dirty="0">
              <a:solidFill>
                <a:srgbClr val="002060"/>
              </a:solidFill>
            </a:rPr>
            <a:t> din VET </a:t>
          </a:r>
          <a:r>
            <a:rPr lang="ro-RO" sz="1800" b="1" kern="1200" dirty="0">
              <a:solidFill>
                <a:srgbClr val="002060"/>
              </a:solidFill>
            </a:rPr>
            <a:t>î</a:t>
          </a:r>
          <a:r>
            <a:rPr lang="en-US" sz="1800" b="1" kern="1200" dirty="0">
              <a:solidFill>
                <a:srgbClr val="002060"/>
              </a:solidFill>
            </a:rPr>
            <a:t>n </a:t>
          </a:r>
          <a:r>
            <a:rPr lang="en-US" sz="1800" b="1" kern="1200" dirty="0" err="1">
              <a:solidFill>
                <a:srgbClr val="002060"/>
              </a:solidFill>
            </a:rPr>
            <a:t>vederea</a:t>
          </a:r>
          <a:r>
            <a:rPr lang="en-US" sz="1800" b="1" kern="1200" dirty="0">
              <a:solidFill>
                <a:srgbClr val="002060"/>
              </a:solidFill>
            </a:rPr>
            <a:t> </a:t>
          </a:r>
          <a:r>
            <a:rPr lang="en-US" sz="1800" b="1" kern="1200" dirty="0" err="1">
              <a:solidFill>
                <a:srgbClr val="002060"/>
              </a:solidFill>
            </a:rPr>
            <a:t>implementării</a:t>
          </a:r>
          <a:r>
            <a:rPr lang="en-US" sz="1800" b="1" kern="1200" dirty="0">
              <a:solidFill>
                <a:srgbClr val="002060"/>
              </a:solidFill>
            </a:rPr>
            <a:t> </a:t>
          </a:r>
          <a:r>
            <a:rPr lang="en-US" sz="1800" b="1" kern="1200" dirty="0" err="1">
              <a:solidFill>
                <a:srgbClr val="002060"/>
              </a:solidFill>
            </a:rPr>
            <a:t>metodelor</a:t>
          </a:r>
          <a:r>
            <a:rPr lang="en-US" sz="1800" b="1" kern="1200" dirty="0">
              <a:solidFill>
                <a:srgbClr val="002060"/>
              </a:solidFill>
            </a:rPr>
            <a:t> </a:t>
          </a:r>
          <a:r>
            <a:rPr lang="en-US" sz="1800" b="1" kern="1200" dirty="0" err="1">
              <a:solidFill>
                <a:srgbClr val="002060"/>
              </a:solidFill>
            </a:rPr>
            <a:t>moderne</a:t>
          </a:r>
          <a:r>
            <a:rPr lang="en-US" sz="1800" b="1" kern="1200" dirty="0">
              <a:solidFill>
                <a:srgbClr val="002060"/>
              </a:solidFill>
            </a:rPr>
            <a:t> de </a:t>
          </a:r>
          <a:r>
            <a:rPr lang="en-US" sz="1800" b="1" kern="1200" dirty="0" err="1">
              <a:solidFill>
                <a:srgbClr val="002060"/>
              </a:solidFill>
            </a:rPr>
            <a:t>predare</a:t>
          </a:r>
          <a:r>
            <a:rPr lang="en-US" sz="1800" b="1" kern="1200" dirty="0">
              <a:solidFill>
                <a:srgbClr val="002060"/>
              </a:solidFill>
            </a:rPr>
            <a:t> a </a:t>
          </a:r>
          <a:r>
            <a:rPr lang="en-US" sz="1800" b="1" kern="1200" dirty="0" err="1">
              <a:solidFill>
                <a:srgbClr val="002060"/>
              </a:solidFill>
            </a:rPr>
            <a:t>disciplinelor</a:t>
          </a:r>
          <a:r>
            <a:rPr lang="en-US" sz="1800" b="1" kern="1200" dirty="0">
              <a:solidFill>
                <a:srgbClr val="002060"/>
              </a:solidFill>
            </a:rPr>
            <a:t> </a:t>
          </a:r>
          <a:r>
            <a:rPr lang="en-US" sz="1800" b="1" kern="1200" dirty="0" err="1">
              <a:solidFill>
                <a:srgbClr val="002060"/>
              </a:solidFill>
            </a:rPr>
            <a:t>profesionale</a:t>
          </a:r>
          <a:r>
            <a:rPr lang="en-US" sz="1800" b="1" kern="1200" dirty="0">
              <a:solidFill>
                <a:srgbClr val="002060"/>
              </a:solidFill>
            </a:rPr>
            <a:t> </a:t>
          </a:r>
          <a:r>
            <a:rPr lang="ro-RO" sz="1800" b="1" kern="1200" dirty="0">
              <a:solidFill>
                <a:srgbClr val="002060"/>
              </a:solidFill>
            </a:rPr>
            <a:t>ș</a:t>
          </a:r>
          <a:r>
            <a:rPr lang="en-US" sz="1800" b="1" kern="1200" dirty="0">
              <a:solidFill>
                <a:srgbClr val="002060"/>
              </a:solidFill>
            </a:rPr>
            <a:t>i </a:t>
          </a:r>
          <a:r>
            <a:rPr lang="en-US" sz="1800" b="1" kern="1200" dirty="0" err="1">
              <a:solidFill>
                <a:srgbClr val="002060"/>
              </a:solidFill>
            </a:rPr>
            <a:t>asigurării</a:t>
          </a:r>
          <a:r>
            <a:rPr lang="en-US" sz="1800" b="1" kern="1200" dirty="0">
              <a:solidFill>
                <a:srgbClr val="002060"/>
              </a:solidFill>
            </a:rPr>
            <a:t> </a:t>
          </a:r>
          <a:r>
            <a:rPr lang="en-US" sz="1800" b="1" kern="1200" dirty="0" err="1">
              <a:solidFill>
                <a:srgbClr val="002060"/>
              </a:solidFill>
            </a:rPr>
            <a:t>unei</a:t>
          </a:r>
          <a:r>
            <a:rPr lang="en-US" sz="1800" b="1" kern="1200" dirty="0">
              <a:solidFill>
                <a:srgbClr val="002060"/>
              </a:solidFill>
            </a:rPr>
            <a:t> </a:t>
          </a:r>
          <a:r>
            <a:rPr lang="en-US" sz="1800" b="1" kern="1200" dirty="0" err="1">
              <a:solidFill>
                <a:srgbClr val="002060"/>
              </a:solidFill>
            </a:rPr>
            <a:t>mai</a:t>
          </a:r>
          <a:r>
            <a:rPr lang="en-US" sz="1800" b="1" kern="1200" dirty="0">
              <a:solidFill>
                <a:srgbClr val="002060"/>
              </a:solidFill>
            </a:rPr>
            <a:t> </a:t>
          </a:r>
          <a:r>
            <a:rPr lang="en-US" sz="1800" b="1" kern="1200" dirty="0" err="1">
              <a:solidFill>
                <a:srgbClr val="002060"/>
              </a:solidFill>
            </a:rPr>
            <a:t>bune</a:t>
          </a:r>
          <a:r>
            <a:rPr lang="en-US" sz="1800" b="1" kern="1200" dirty="0">
              <a:solidFill>
                <a:srgbClr val="002060"/>
              </a:solidFill>
            </a:rPr>
            <a:t> </a:t>
          </a:r>
          <a:r>
            <a:rPr lang="en-US" sz="1800" b="1" kern="1200" dirty="0" err="1">
              <a:solidFill>
                <a:srgbClr val="002060"/>
              </a:solidFill>
            </a:rPr>
            <a:t>pregătiri</a:t>
          </a:r>
          <a:r>
            <a:rPr lang="en-US" sz="1800" b="1" kern="1200" dirty="0">
              <a:solidFill>
                <a:srgbClr val="002060"/>
              </a:solidFill>
            </a:rPr>
            <a:t> a </a:t>
          </a:r>
          <a:r>
            <a:rPr lang="en-US" sz="1800" b="1" kern="1200" dirty="0" err="1">
              <a:solidFill>
                <a:srgbClr val="002060"/>
              </a:solidFill>
            </a:rPr>
            <a:t>elevilor</a:t>
          </a:r>
          <a:r>
            <a:rPr lang="en-US" sz="1800" b="1" kern="1200" dirty="0">
              <a:solidFill>
                <a:srgbClr val="002060"/>
              </a:solidFill>
            </a:rPr>
            <a:t> </a:t>
          </a:r>
          <a:r>
            <a:rPr lang="en-US" sz="1800" b="1" kern="1200" dirty="0" err="1">
              <a:solidFill>
                <a:srgbClr val="002060"/>
              </a:solidFill>
            </a:rPr>
            <a:t>pentru</a:t>
          </a:r>
          <a:r>
            <a:rPr lang="en-US" sz="1800" b="1" kern="1200" dirty="0">
              <a:solidFill>
                <a:srgbClr val="002060"/>
              </a:solidFill>
            </a:rPr>
            <a:t> </a:t>
          </a:r>
          <a:r>
            <a:rPr lang="en-US" sz="1800" b="1" kern="1200" dirty="0" err="1">
              <a:solidFill>
                <a:srgbClr val="002060"/>
              </a:solidFill>
            </a:rPr>
            <a:t>desfă</a:t>
          </a:r>
          <a:r>
            <a:rPr lang="ro-RO" sz="1800" b="1" kern="1200" dirty="0">
              <a:solidFill>
                <a:srgbClr val="002060"/>
              </a:solidFill>
            </a:rPr>
            <a:t>ș</a:t>
          </a:r>
          <a:r>
            <a:rPr lang="en-US" sz="1800" b="1" kern="1200" dirty="0" err="1">
              <a:solidFill>
                <a:srgbClr val="002060"/>
              </a:solidFill>
            </a:rPr>
            <a:t>urarea</a:t>
          </a:r>
          <a:r>
            <a:rPr lang="en-US" sz="1800" b="1" kern="1200" dirty="0">
              <a:solidFill>
                <a:srgbClr val="002060"/>
              </a:solidFill>
            </a:rPr>
            <a:t> </a:t>
          </a:r>
          <a:r>
            <a:rPr lang="en-US" sz="1800" b="1" kern="1200" dirty="0" err="1">
              <a:solidFill>
                <a:srgbClr val="002060"/>
              </a:solidFill>
            </a:rPr>
            <a:t>activită</a:t>
          </a:r>
          <a:r>
            <a:rPr lang="ro-RO" sz="1800" b="1" kern="1200" dirty="0">
              <a:solidFill>
                <a:srgbClr val="002060"/>
              </a:solidFill>
            </a:rPr>
            <a:t>ț</a:t>
          </a:r>
          <a:r>
            <a:rPr lang="en-US" sz="1800" b="1" kern="1200" dirty="0" err="1">
              <a:solidFill>
                <a:srgbClr val="002060"/>
              </a:solidFill>
            </a:rPr>
            <a:t>ilor</a:t>
          </a:r>
          <a:r>
            <a:rPr lang="en-US" sz="1800" b="1" kern="1200" dirty="0">
              <a:solidFill>
                <a:srgbClr val="002060"/>
              </a:solidFill>
            </a:rPr>
            <a:t> </a:t>
          </a:r>
          <a:r>
            <a:rPr lang="en-US" sz="1800" b="1" kern="1200" dirty="0" err="1">
              <a:solidFill>
                <a:srgbClr val="002060"/>
              </a:solidFill>
            </a:rPr>
            <a:t>specifice</a:t>
          </a:r>
          <a:r>
            <a:rPr lang="en-US" sz="1800" b="1" kern="1200" dirty="0">
              <a:solidFill>
                <a:srgbClr val="002060"/>
              </a:solidFill>
            </a:rPr>
            <a:t> pie</a:t>
          </a:r>
          <a:r>
            <a:rPr lang="ro-RO" sz="1800" b="1" kern="1200" dirty="0">
              <a:solidFill>
                <a:srgbClr val="002060"/>
              </a:solidFill>
            </a:rPr>
            <a:t>ț</a:t>
          </a:r>
          <a:r>
            <a:rPr lang="en-US" sz="1800" b="1" kern="1200" dirty="0" err="1">
              <a:solidFill>
                <a:srgbClr val="002060"/>
              </a:solidFill>
            </a:rPr>
            <a:t>ei</a:t>
          </a:r>
          <a:r>
            <a:rPr lang="en-US" sz="1800" b="1" kern="1200" dirty="0">
              <a:solidFill>
                <a:srgbClr val="002060"/>
              </a:solidFill>
            </a:rPr>
            <a:t> </a:t>
          </a:r>
          <a:r>
            <a:rPr lang="en-US" sz="1800" b="1" kern="1200" dirty="0" err="1">
              <a:solidFill>
                <a:srgbClr val="002060"/>
              </a:solidFill>
            </a:rPr>
            <a:t>muncii</a:t>
          </a:r>
          <a:r>
            <a:rPr lang="ro-RO" sz="1800" b="1" i="0" kern="1200" dirty="0">
              <a:solidFill>
                <a:srgbClr val="002060"/>
              </a:solidFill>
            </a:rPr>
            <a:t>.</a:t>
          </a:r>
          <a:endParaRPr lang="de-DE" sz="1800" b="1" kern="1200" dirty="0">
            <a:solidFill>
              <a:srgbClr val="002060"/>
            </a:solidFill>
          </a:endParaRPr>
        </a:p>
      </dsp:txBody>
      <dsp:txXfrm>
        <a:off x="4789958" y="1006806"/>
        <a:ext cx="4201641" cy="4369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B4EDC-59C0-49C7-8ADA-5A781B329E02}" type="datetimeFigureOut">
              <a:rPr lang="en-US"/>
              <a:pPr/>
              <a:t>4/29/2020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29053-DC2A-4342-ADD4-2FD729D91E2C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2045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8D46A-B586-417D-BFBD-8C8FE0AAF762}" type="datetimeFigureOut">
              <a:rPr lang="en-US"/>
              <a:pPr/>
              <a:t>4/29/2020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A5BD7-F043-4D1B-AA17-CD412FC534DE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705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834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A5BD7-F043-4D1B-AA17-CD412FC534DE}" type="slidenum">
              <a:rPr lang="de-DE" smtClean="0"/>
              <a:pPr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2937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BE39F-495C-4110-802A-E5CA01F733D4}" type="datetime1">
              <a:rPr lang="en-US" smtClean="0"/>
              <a:pPr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Erasmus+ "SMART IT” 2016-RO 01-KA102-023670</a:t>
            </a:r>
            <a:endParaRPr lang="nn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41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63550-44E3-46C6-A995-9A4995466D31}" type="datetime1">
              <a:rPr lang="en-US" smtClean="0"/>
              <a:pPr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Erasmus+ "SMART IT” 2016-RO 01-KA102-023670</a:t>
            </a:r>
            <a:endParaRPr lang="nn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56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AEBEE-E44F-4584-B180-7F47581741B6}" type="datetime1">
              <a:rPr lang="en-US" smtClean="0"/>
              <a:pPr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Erasmus+ "SMART IT” 2016-RO 01-KA102-023670</a:t>
            </a:r>
            <a:endParaRPr lang="nn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26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1B3C4-059D-4D5B-86D0-0080ED6808AD}" type="datetime1">
              <a:rPr lang="en-US" smtClean="0"/>
              <a:pPr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Erasmus+ "SMART IT” 2016-RO 01-KA102-023670</a:t>
            </a:r>
            <a:endParaRPr lang="nn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24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4D082-B7E8-437D-869F-57F123480A4F}" type="datetime1">
              <a:rPr lang="en-US" smtClean="0"/>
              <a:pPr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Erasmus+ "SMART IT” 2016-RO 01-KA102-023670</a:t>
            </a:r>
            <a:endParaRPr lang="nn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40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3AB30-3562-4F86-9B2A-06572C12B4FF}" type="datetime1">
              <a:rPr lang="en-US" smtClean="0"/>
              <a:pPr/>
              <a:t>4/29/2020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CA492-9063-4A03-94B4-37C8FCA56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14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F8C9-AD25-4AFE-BA8A-A7FF3582D7A5}" type="datetime1">
              <a:rPr lang="en-US" smtClean="0"/>
              <a:pPr/>
              <a:t>4/29/2020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Erasmus+ "SMART IT” 2016-RO</a:t>
            </a:r>
            <a:r>
              <a:rPr lang="nn-NO" sz="2000"/>
              <a:t> </a:t>
            </a:r>
            <a:r>
              <a:rPr lang="nn-NO"/>
              <a:t>01-KA102-023670</a:t>
            </a:r>
            <a:endParaRPr lang="nn-NO" sz="16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57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E485-96BF-40A4-AAF0-335380CE64AE}" type="datetime1">
              <a:rPr lang="en-US" smtClean="0"/>
              <a:pPr/>
              <a:t>4/29/2020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Erasmus+ "SMART IT” 2016-RO 01-KA102-023670</a:t>
            </a:r>
            <a:endParaRPr lang="nn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10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7BF40-EAFB-4A44-AAF4-3BF74455D493}" type="datetime1">
              <a:rPr lang="en-US" smtClean="0"/>
              <a:pPr/>
              <a:t>4/29/2020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Erasmus+ "SMART IT” 2016-RO 01-KA102-023670</a:t>
            </a:r>
            <a:endParaRPr lang="n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2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548F7-9C1A-4A89-ADCA-5321022C29D2}" type="datetime1">
              <a:rPr lang="en-US" smtClean="0"/>
              <a:pPr/>
              <a:t>4/29/2020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Erasmus+ "SMART IT” 2016-RO 01-KA102-023670</a:t>
            </a:r>
            <a:endParaRPr lang="nn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51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52081-A427-461F-9277-300CB8A57BB1}" type="datetime1">
              <a:rPr lang="en-US" smtClean="0"/>
              <a:pPr/>
              <a:t>4/29/2020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Erasmus+ "SMART IT” 2016-RO 01-KA102-023670</a:t>
            </a:r>
            <a:endParaRPr lang="nn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30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75FAC-DE4A-4C52-A80C-CE44A7DA7307}" type="datetime1">
              <a:rPr lang="en-US" smtClean="0"/>
              <a:pPr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4DD1E-5D91-48A3-AD6D-45FBA980D1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33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png"/><Relationship Id="rId7" Type="http://schemas.openxmlformats.org/officeDocument/2006/relationships/image" Target="../media/image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jpeg"/><Relationship Id="rId3" Type="http://schemas.openxmlformats.org/officeDocument/2006/relationships/image" Target="../media/image54.jpe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1.jpeg"/><Relationship Id="rId9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sa.pt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4" y="3773381"/>
            <a:ext cx="12215737" cy="1584177"/>
          </a:xfrm>
          <a:blipFill>
            <a:blip r:embed="rId3"/>
            <a:tile tx="0" ty="0" sx="100000" sy="100000" flip="none" algn="tl"/>
          </a:blipFill>
        </p:spPr>
        <p:txBody>
          <a:bodyPr>
            <a:noAutofit/>
          </a:bodyPr>
          <a:lstStyle/>
          <a:p>
            <a:pPr algn="ctr"/>
            <a:r>
              <a:rPr lang="en-US" sz="60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”</a:t>
            </a:r>
            <a:r>
              <a:rPr lang="ro-RO" sz="60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Erasmus+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Oportunit</a:t>
            </a:r>
            <a:r>
              <a:rPr lang="ro-RO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ăț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 </a:t>
            </a:r>
            <a:r>
              <a:rPr lang="ro-RO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ș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Provoc</a:t>
            </a:r>
            <a:r>
              <a:rPr lang="ro-RO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ă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” </a:t>
            </a:r>
            <a:b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2019-1-RO01-KA116-061749</a:t>
            </a:r>
          </a:p>
        </p:txBody>
      </p:sp>
      <p:pic>
        <p:nvPicPr>
          <p:cNvPr id="9" name="Picture 2" descr="C:\Users\User\Desktop\LErasmus+LEFT_R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451" y="0"/>
            <a:ext cx="5734373" cy="126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5CECC1-4A3B-43BD-BEA2-712CCF0C7F6B}"/>
              </a:ext>
            </a:extLst>
          </p:cNvPr>
          <p:cNvPicPr/>
          <p:nvPr/>
        </p:nvPicPr>
        <p:blipFill rotWithShape="1">
          <a:blip r:embed="rId5"/>
          <a:srcRect t="21425" b="20121"/>
          <a:stretch/>
        </p:blipFill>
        <p:spPr>
          <a:xfrm>
            <a:off x="10698022" y="1052736"/>
            <a:ext cx="1368153" cy="720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7908" y="1412776"/>
            <a:ext cx="5746948" cy="143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9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34" y="11737"/>
            <a:ext cx="3118358" cy="4157811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Erasmus+ "SMART IT” 2016-RO 01-KA102-023670</a:t>
            </a:r>
            <a:endParaRPr lang="nn-NO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633" y="11737"/>
            <a:ext cx="3190363" cy="42538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496" y="3223450"/>
            <a:ext cx="4581577" cy="34361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79" y="3017900"/>
            <a:ext cx="2885461" cy="38472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921" y="3750418"/>
            <a:ext cx="2377654" cy="31702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7" y="3813043"/>
            <a:ext cx="2283718" cy="30449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205" y="244242"/>
            <a:ext cx="4850415" cy="363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4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982" y="1690689"/>
            <a:ext cx="3199567" cy="4486274"/>
          </a:xfrm>
        </p:spPr>
        <p:txBody>
          <a:bodyPr/>
          <a:lstStyle/>
          <a:p>
            <a:pPr algn="just"/>
            <a:r>
              <a:rPr lang="en-US" sz="1600" b="1" i="1" dirty="0" err="1"/>
              <a:t>Tema</a:t>
            </a:r>
            <a:r>
              <a:rPr lang="en-US" sz="1600" b="1" i="1" dirty="0"/>
              <a:t> 1 </a:t>
            </a:r>
            <a:r>
              <a:rPr lang="en-US" sz="1600" b="1" i="1" dirty="0" err="1"/>
              <a:t>Determinarea</a:t>
            </a:r>
            <a:r>
              <a:rPr lang="en-US" sz="1600" b="1" i="1" dirty="0"/>
              <a:t> </a:t>
            </a:r>
            <a:r>
              <a:rPr lang="en-US" sz="1600" b="1" i="1" dirty="0" err="1"/>
              <a:t>indicatorilor</a:t>
            </a:r>
            <a:r>
              <a:rPr lang="en-US" sz="1600" b="1" i="1" dirty="0"/>
              <a:t> </a:t>
            </a:r>
            <a:r>
              <a:rPr lang="en-US" sz="1600" b="1" i="1" dirty="0" err="1"/>
              <a:t>fizico-chimici</a:t>
            </a:r>
            <a:r>
              <a:rPr lang="en-US" sz="1600" b="1" i="1" dirty="0"/>
              <a:t> </a:t>
            </a:r>
            <a:r>
              <a:rPr lang="en-US" sz="1600" b="1" i="1" dirty="0" err="1"/>
              <a:t>ai</a:t>
            </a:r>
            <a:r>
              <a:rPr lang="en-US" sz="1600" b="1" i="1" dirty="0"/>
              <a:t> </a:t>
            </a:r>
            <a:r>
              <a:rPr lang="en-US" sz="1600" b="1" i="1" dirty="0" err="1"/>
              <a:t>apei</a:t>
            </a:r>
            <a:r>
              <a:rPr lang="en-US" sz="1600" b="1" i="1" dirty="0"/>
              <a:t> </a:t>
            </a:r>
            <a:r>
              <a:rPr lang="en-US" sz="1600" b="1" i="1" dirty="0" err="1"/>
              <a:t>reziduale</a:t>
            </a:r>
            <a:r>
              <a:rPr lang="en-US" sz="1600" b="1" i="1" dirty="0"/>
              <a:t>: </a:t>
            </a:r>
            <a:r>
              <a:rPr lang="en-US" sz="1600" b="1" i="1" dirty="0" err="1"/>
              <a:t>Ph-ul</a:t>
            </a:r>
            <a:r>
              <a:rPr lang="en-US" sz="1600" b="1" i="1" dirty="0"/>
              <a:t>, </a:t>
            </a:r>
            <a:r>
              <a:rPr lang="en-US" sz="1600" b="1" i="1" dirty="0" err="1"/>
              <a:t>turbiditatea</a:t>
            </a:r>
            <a:r>
              <a:rPr lang="en-US" sz="1600" b="1" i="1" dirty="0"/>
              <a:t>, </a:t>
            </a:r>
            <a:r>
              <a:rPr lang="en-US" sz="1600" b="1" i="1" dirty="0" err="1"/>
              <a:t>conductivitatea</a:t>
            </a:r>
            <a:r>
              <a:rPr lang="en-US" sz="1600" b="1" i="1" dirty="0"/>
              <a:t>, </a:t>
            </a:r>
            <a:r>
              <a:rPr lang="en-US" sz="1600" b="1" i="1" dirty="0" err="1"/>
              <a:t>alcalinitatea</a:t>
            </a:r>
            <a:r>
              <a:rPr lang="en-US" sz="1600" b="1" i="1" dirty="0"/>
              <a:t>, </a:t>
            </a:r>
            <a:r>
              <a:rPr lang="en-US" sz="1600" b="1" i="1" dirty="0" err="1"/>
              <a:t>suspensia</a:t>
            </a:r>
            <a:r>
              <a:rPr lang="en-US" sz="1600" b="1" i="1" dirty="0"/>
              <a:t> </a:t>
            </a:r>
            <a:r>
              <a:rPr lang="en-US" sz="1600" b="1" i="1" dirty="0" err="1"/>
              <a:t>totala</a:t>
            </a:r>
            <a:r>
              <a:rPr lang="en-US" sz="1600" b="1" i="1" dirty="0"/>
              <a:t>, </a:t>
            </a:r>
            <a:r>
              <a:rPr lang="en-US" sz="1600" b="1" i="1" dirty="0" err="1"/>
              <a:t>aciditatea</a:t>
            </a:r>
            <a:r>
              <a:rPr lang="en-US" sz="1600" b="1" i="1" dirty="0"/>
              <a:t>, </a:t>
            </a:r>
            <a:r>
              <a:rPr lang="en-US" sz="1600" b="1" i="1" dirty="0" err="1"/>
              <a:t>reziduul</a:t>
            </a:r>
            <a:r>
              <a:rPr lang="en-US" sz="1600" b="1" i="1" dirty="0"/>
              <a:t> total.</a:t>
            </a:r>
          </a:p>
          <a:p>
            <a:pPr algn="just"/>
            <a:r>
              <a:rPr lang="en-GB" sz="1600" b="1" i="1" dirty="0" err="1"/>
              <a:t>Tema</a:t>
            </a:r>
            <a:r>
              <a:rPr lang="en-GB" sz="1600" b="1" i="1" dirty="0"/>
              <a:t> 2 </a:t>
            </a:r>
            <a:r>
              <a:rPr lang="en-GB" sz="1600" b="1" i="1" dirty="0" err="1"/>
              <a:t>Determinarea</a:t>
            </a:r>
            <a:r>
              <a:rPr lang="en-GB" sz="1600" b="1" i="1" dirty="0"/>
              <a:t> </a:t>
            </a:r>
            <a:r>
              <a:rPr lang="en-GB" sz="1600" b="1" i="1" dirty="0" err="1"/>
              <a:t>clorului</a:t>
            </a:r>
            <a:r>
              <a:rPr lang="en-GB" sz="1600" b="1" i="1" dirty="0"/>
              <a:t> total din </a:t>
            </a:r>
            <a:r>
              <a:rPr lang="en-GB" sz="1600" b="1" i="1" dirty="0" err="1"/>
              <a:t>apa</a:t>
            </a:r>
            <a:r>
              <a:rPr lang="en-GB" sz="1600" b="1" i="1" dirty="0"/>
              <a:t> </a:t>
            </a:r>
            <a:r>
              <a:rPr lang="en-GB" sz="1600" b="1" i="1" dirty="0" err="1"/>
              <a:t>reziduala</a:t>
            </a:r>
            <a:r>
              <a:rPr lang="en-GB" sz="1600" b="1" i="1" dirty="0"/>
              <a:t>.</a:t>
            </a:r>
            <a:endParaRPr lang="en-US" sz="1600" b="1" i="1" dirty="0"/>
          </a:p>
          <a:p>
            <a:pPr algn="just"/>
            <a:r>
              <a:rPr lang="en-GB" sz="1600" b="1" i="1" dirty="0" err="1"/>
              <a:t>Tema</a:t>
            </a:r>
            <a:r>
              <a:rPr lang="en-GB" sz="1600" b="1" i="1" dirty="0"/>
              <a:t> 3 </a:t>
            </a:r>
            <a:r>
              <a:rPr lang="en-GB" sz="1600" b="1" i="1" dirty="0" err="1"/>
              <a:t>Determinarea</a:t>
            </a:r>
            <a:r>
              <a:rPr lang="en-GB" sz="1600" b="1" i="1" dirty="0"/>
              <a:t> </a:t>
            </a:r>
            <a:r>
              <a:rPr lang="en-GB" sz="1600" b="1" i="1" dirty="0" err="1"/>
              <a:t>duritatii</a:t>
            </a:r>
            <a:r>
              <a:rPr lang="en-GB" sz="1600" b="1" i="1" dirty="0"/>
              <a:t> </a:t>
            </a:r>
            <a:r>
              <a:rPr lang="en-GB" sz="1600" b="1" i="1" dirty="0" err="1"/>
              <a:t>temporale</a:t>
            </a:r>
            <a:r>
              <a:rPr lang="en-GB" sz="1600" b="1" i="1" dirty="0"/>
              <a:t> </a:t>
            </a:r>
            <a:r>
              <a:rPr lang="en-GB" sz="1600" b="1" i="1" dirty="0" err="1"/>
              <a:t>si</a:t>
            </a:r>
            <a:r>
              <a:rPr lang="en-GB" sz="1600" b="1" i="1" dirty="0"/>
              <a:t> </a:t>
            </a:r>
            <a:r>
              <a:rPr lang="en-GB" sz="1600" b="1" i="1" dirty="0" err="1"/>
              <a:t>totale</a:t>
            </a:r>
            <a:r>
              <a:rPr lang="en-GB" sz="1600" b="1" i="1" dirty="0"/>
              <a:t> a </a:t>
            </a:r>
            <a:r>
              <a:rPr lang="en-GB" sz="1600" b="1" i="1" dirty="0" err="1"/>
              <a:t>esantioanelor</a:t>
            </a:r>
            <a:r>
              <a:rPr lang="en-GB" sz="1600" b="1" i="1" dirty="0"/>
              <a:t> de </a:t>
            </a:r>
            <a:r>
              <a:rPr lang="en-GB" sz="1600" b="1" i="1" dirty="0" err="1"/>
              <a:t>apa</a:t>
            </a:r>
            <a:r>
              <a:rPr lang="en-GB" sz="1600" b="1" i="1" dirty="0"/>
              <a:t> </a:t>
            </a:r>
            <a:r>
              <a:rPr lang="en-GB" sz="1600" b="1" i="1" dirty="0" err="1"/>
              <a:t>reziduala</a:t>
            </a:r>
            <a:r>
              <a:rPr lang="en-GB" sz="1600" b="1" i="1" dirty="0"/>
              <a:t>.</a:t>
            </a:r>
            <a:endParaRPr lang="en-US" sz="1600" b="1" i="1" dirty="0"/>
          </a:p>
          <a:p>
            <a:pPr algn="just"/>
            <a:r>
              <a:rPr lang="en-GB" sz="1600" b="1" i="1" dirty="0" err="1"/>
              <a:t>Tema</a:t>
            </a:r>
            <a:r>
              <a:rPr lang="en-GB" sz="1600" b="1" i="1" dirty="0"/>
              <a:t> 4 </a:t>
            </a:r>
            <a:r>
              <a:rPr lang="en-GB" sz="1600" b="1" i="1" dirty="0" err="1"/>
              <a:t>Determinarea</a:t>
            </a:r>
            <a:r>
              <a:rPr lang="en-GB" sz="1600" b="1" i="1" dirty="0"/>
              <a:t> </a:t>
            </a:r>
            <a:r>
              <a:rPr lang="en-GB" sz="1600" b="1" i="1" dirty="0" err="1"/>
              <a:t>azotului</a:t>
            </a:r>
            <a:r>
              <a:rPr lang="en-GB" sz="1600" b="1" i="1" dirty="0"/>
              <a:t> </a:t>
            </a:r>
            <a:r>
              <a:rPr lang="en-GB" sz="1600" b="1" i="1" dirty="0" err="1"/>
              <a:t>amoniacal</a:t>
            </a:r>
            <a:r>
              <a:rPr lang="en-GB" sz="1600" b="1" i="1" dirty="0"/>
              <a:t> din </a:t>
            </a:r>
            <a:r>
              <a:rPr lang="en-GB" sz="1600" b="1" i="1" dirty="0" err="1"/>
              <a:t>esantioanele</a:t>
            </a:r>
            <a:r>
              <a:rPr lang="en-GB" sz="1600" b="1" i="1" dirty="0"/>
              <a:t> de </a:t>
            </a:r>
            <a:r>
              <a:rPr lang="en-GB" sz="1600" b="1" i="1" dirty="0" err="1"/>
              <a:t>apa</a:t>
            </a:r>
            <a:r>
              <a:rPr lang="en-GB" sz="1600" b="1" i="1" dirty="0"/>
              <a:t> </a:t>
            </a:r>
            <a:r>
              <a:rPr lang="en-GB" sz="1600" b="1" i="1" dirty="0" err="1"/>
              <a:t>reziduala</a:t>
            </a:r>
            <a:endParaRPr lang="en-US" sz="1600" b="1" i="1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Erasmus+ "SMART IT” 2016-RO 01-KA102-023670</a:t>
            </a:r>
            <a:endParaRPr lang="nn-NO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5510538"/>
              </p:ext>
            </p:extLst>
          </p:nvPr>
        </p:nvGraphicFramePr>
        <p:xfrm>
          <a:off x="1269876" y="620687"/>
          <a:ext cx="9937104" cy="1070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37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7000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Calificarea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profesională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Operator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fabricarea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și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prelucrarea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celulozei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și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hârtiei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Domeniul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pregătire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profesională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CHIMIE INDUSTRIAL</a:t>
                      </a:r>
                      <a:r>
                        <a:rPr lang="ro-RO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it-IT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5 elevi de clasa a X</a:t>
                      </a:r>
                      <a:r>
                        <a:rPr lang="ro-RO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-</a:t>
                      </a:r>
                      <a:r>
                        <a:rPr lang="it-IT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a din IP-FLUX</a:t>
                      </a:r>
                      <a:r>
                        <a:rPr lang="it-IT" sz="20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I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637492"/>
              </p:ext>
            </p:extLst>
          </p:nvPr>
        </p:nvGraphicFramePr>
        <p:xfrm>
          <a:off x="6022404" y="1844824"/>
          <a:ext cx="4680519" cy="27363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80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726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800" i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ANDREI MEDANA</a:t>
                      </a:r>
                      <a:endParaRPr lang="en-US" sz="1800" i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i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AVRAM VERONICA-VASILICA</a:t>
                      </a:r>
                      <a:endParaRPr lang="en-US" sz="1800" i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i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BIZA MARIANA- SIMONA-MONALISA</a:t>
                      </a:r>
                      <a:endParaRPr lang="en-US" sz="1800" i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i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CIPERE LAVINIA-LOREDANA</a:t>
                      </a:r>
                      <a:endParaRPr lang="en-US" sz="1800" i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NEȘIU ROBERTA-ALEXANDRA</a:t>
                      </a:r>
                      <a:endParaRPr lang="en-US" sz="1800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231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3458" y="3150438"/>
            <a:ext cx="3048000" cy="40671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0047" y="-147638"/>
            <a:ext cx="3048000" cy="406717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62164" y="-144463"/>
            <a:ext cx="4064000" cy="40640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Erasmus+ "SMART IT” 2016-RO 01-KA102-023670</a:t>
            </a:r>
            <a:endParaRPr lang="nn-NO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47" y="55108"/>
            <a:ext cx="3373892" cy="33738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9457" y="3341532"/>
            <a:ext cx="3914753" cy="3592825"/>
          </a:xfrm>
          <a:prstGeom prst="rect">
            <a:avLst/>
          </a:prstGeom>
        </p:spPr>
      </p:pic>
      <p:sp>
        <p:nvSpPr>
          <p:cNvPr id="10" name="AutoShape 4" descr="https://apis.mail.yahoo.com/ws/v3/mailboxes/@.id==VjN-w9puS9wBVMecMp8JrBDuH-GTfqn-t1uHYM5gXqLhxg5QEglZNqK58in3q923mGQf6F676llwJijNHGM9Rx73ng/messages/@.id==AEohkD8FSOblXfgWHwwVwKjorcE/content/parts/@.id==24/thumbnail?appId=YMailNorr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232" y="3085828"/>
            <a:ext cx="3096419" cy="413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8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37828" y="542583"/>
            <a:ext cx="10729192" cy="64633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ro-RO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Prezentare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      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</a:t>
            </a:r>
            <a:r>
              <a:rPr lang="ro-RO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ț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r>
              <a:rPr lang="ro-RO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primire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n-US" sz="49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E2EB23D-8A27-4AC8-A448-A38C471D76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68" y="-2017676"/>
            <a:ext cx="131445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ini pentru CENFIM">
            <a:extLst>
              <a:ext uri="{FF2B5EF4-FFF2-40B4-BE49-F238E27FC236}">
                <a16:creationId xmlns:a16="http://schemas.microsoft.com/office/drawing/2014/main" id="{13C24D81-37C1-4C7D-91C0-F109B85F096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668" y="542583"/>
            <a:ext cx="3168352" cy="101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53009" y="1844824"/>
            <a:ext cx="10741556" cy="41754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121899" tIns="60949" rIns="121899" bIns="60949" rtlCol="0">
            <a:normAutofit fontScale="25000" lnSpcReduction="20000"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8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93" indent="-23160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240" indent="-23160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18987" indent="-23160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23733" indent="-23160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480" indent="-23160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3227" indent="-23160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37973" indent="-23160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720" indent="-23160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Centro de Formacao Profissional da </a:t>
            </a:r>
            <a:r>
              <a:rPr lang="de-DE" sz="1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Industria Metalurgica e Metalomecanica</a:t>
            </a:r>
            <a:r>
              <a:rPr lang="ro-RO" sz="1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o-RO" sz="14400" b="1" dirty="0"/>
              <a:t>Lisabona, Portugalia</a:t>
            </a:r>
            <a:endParaRPr lang="de-DE" sz="14400" b="1" dirty="0"/>
          </a:p>
          <a:p>
            <a:pPr algn="just"/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D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omeniul 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de activitate: M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ecanic, electromecanic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endParaRPr lang="de-DE" sz="96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Centrul na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ț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ional de formare pentru industria metalurgic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ș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i metalomecanic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 din sistemul de 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î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nv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ățămâ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nt portughez ofer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 cursuri de formare </a:t>
            </a:r>
            <a:r>
              <a:rPr lang="it-IT" sz="9600" b="1" dirty="0">
                <a:solidFill>
                  <a:schemeClr val="accent6">
                    <a:lumMod val="50000"/>
                  </a:schemeClr>
                </a:solidFill>
              </a:rPr>
              <a:t>ini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ț</a:t>
            </a:r>
            <a:r>
              <a:rPr lang="it-IT" sz="9600" b="1" dirty="0">
                <a:solidFill>
                  <a:schemeClr val="accent6">
                    <a:lumMod val="50000"/>
                  </a:schemeClr>
                </a:solidFill>
              </a:rPr>
              <a:t>ial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ă ș</a:t>
            </a:r>
            <a:r>
              <a:rPr lang="it-IT" sz="9600" b="1" dirty="0">
                <a:solidFill>
                  <a:schemeClr val="accent6">
                    <a:lumMod val="50000"/>
                  </a:schemeClr>
                </a:solidFill>
              </a:rPr>
              <a:t>i cursuri de specializare tehnologic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ă î</a:t>
            </a:r>
            <a:r>
              <a:rPr lang="it-IT" sz="9600" b="1" dirty="0">
                <a:solidFill>
                  <a:schemeClr val="accent6">
                    <a:lumMod val="50000"/>
                  </a:schemeClr>
                </a:solidFill>
              </a:rPr>
              <a:t>n 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domeniile: mentenan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ță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 industrial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 (mecanic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, mecatronic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ș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i electromecanic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), construc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ț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ii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mecanic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e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, construc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ț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ii metalice (CNC.etc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), energie, electricitate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etc.</a:t>
            </a:r>
            <a:endParaRPr lang="ro-RO" sz="96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Leg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tura sa cu companiile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sectorului este foarte puternic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ă ș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i extins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ă,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 iar calitatea ofertei de formare este reflectat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ă î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n rata de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9600" b="1" dirty="0" err="1">
                <a:solidFill>
                  <a:schemeClr val="accent6">
                    <a:lumMod val="50000"/>
                  </a:schemeClr>
                </a:solidFill>
              </a:rPr>
              <a:t>angajabilitate</a:t>
            </a:r>
            <a:r>
              <a:rPr lang="fr-FR" sz="9600" b="1" dirty="0">
                <a:solidFill>
                  <a:schemeClr val="accent6">
                    <a:lumMod val="50000"/>
                  </a:schemeClr>
                </a:solidFill>
              </a:rPr>
              <a:t> de peste 90% an de an.</a:t>
            </a:r>
            <a:endParaRPr lang="ro-RO" sz="9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9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829" y="1701797"/>
            <a:ext cx="10741556" cy="4462272"/>
          </a:xfrm>
          <a:solidFill>
            <a:schemeClr val="bg1">
              <a:lumMod val="95000"/>
            </a:schemeClr>
          </a:solidFill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pt-BR" sz="1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Centro de Formacao Profissional da </a:t>
            </a:r>
            <a:r>
              <a:rPr lang="de-DE" sz="1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Industria Metalurgica e Metalomecanica</a:t>
            </a:r>
            <a:r>
              <a:rPr lang="ro-RO" sz="1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o-RO" sz="14400" b="1" dirty="0"/>
              <a:t>Lisabona, Portugalia</a:t>
            </a:r>
          </a:p>
          <a:p>
            <a:pPr algn="just"/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CENFIM este certificat din 1998 de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c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tre sistemul portughez de calitate: EN / ISO 9001, NP EN / ISO 14001, NP4397 / OSHAS18001 și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NP4427 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ș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i Accredited: ACT - Autoritatea pentru Condi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ț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ii de Munc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, Autodesk, DGGE – Direc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ț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ia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9600" b="1" dirty="0">
                <a:solidFill>
                  <a:schemeClr val="accent6">
                    <a:lumMod val="50000"/>
                  </a:schemeClr>
                </a:solidFill>
              </a:rPr>
              <a:t>Generală Geologie 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ș</a:t>
            </a:r>
            <a:r>
              <a:rPr lang="it-IT" sz="9600" b="1" dirty="0">
                <a:solidFill>
                  <a:schemeClr val="accent6">
                    <a:lumMod val="50000"/>
                  </a:schemeClr>
                </a:solidFill>
              </a:rPr>
              <a:t>i Energie 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ș</a:t>
            </a:r>
            <a:r>
              <a:rPr lang="it-IT" sz="9600" b="1" dirty="0">
                <a:solidFill>
                  <a:schemeClr val="accent6">
                    <a:lumMod val="50000"/>
                  </a:schemeClr>
                </a:solidFill>
              </a:rPr>
              <a:t>i este entitate autorizat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it-IT" sz="9600" b="1" dirty="0">
                <a:solidFill>
                  <a:schemeClr val="accent6">
                    <a:lumMod val="50000"/>
                  </a:schemeClr>
                </a:solidFill>
              </a:rPr>
              <a:t> s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it-IT" sz="9600" b="1" dirty="0">
                <a:solidFill>
                  <a:schemeClr val="accent6">
                    <a:lumMod val="50000"/>
                  </a:schemeClr>
                </a:solidFill>
              </a:rPr>
              <a:t> certifice 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ș</a:t>
            </a:r>
            <a:r>
              <a:rPr lang="it-IT" sz="9600" b="1" dirty="0">
                <a:solidFill>
                  <a:schemeClr val="accent6">
                    <a:lumMod val="50000"/>
                  </a:schemeClr>
                </a:solidFill>
              </a:rPr>
              <a:t>i s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it-IT" sz="9600" b="1" dirty="0">
                <a:solidFill>
                  <a:schemeClr val="accent6">
                    <a:lumMod val="50000"/>
                  </a:schemeClr>
                </a:solidFill>
              </a:rPr>
              <a:t> elibereze licen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ț</a:t>
            </a:r>
            <a:r>
              <a:rPr lang="it-IT" sz="9600" b="1" dirty="0">
                <a:solidFill>
                  <a:schemeClr val="accent6">
                    <a:lumMod val="50000"/>
                  </a:schemeClr>
                </a:solidFill>
              </a:rPr>
              <a:t>e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profesionale 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î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n domeniul GAS 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ș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i de către EWF / IIW – Federa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ț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ia Europeană de Sudur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 / Institutul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Interna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ț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ional de Sudur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o-RO" sz="96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Centrul este implicat 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î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n diverse re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ț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ele 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ș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i a participat 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î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n peste 100 de proiecte,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cofinan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ț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ate de diferite programe europene,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participarea s-a axat pe mai multe domenii, know-how-ul 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î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n tehnologie, 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î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n special 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î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n ceea ce prive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ș</a:t>
            </a:r>
            <a:r>
              <a:rPr lang="de-DE" sz="9600" b="1" dirty="0">
                <a:solidFill>
                  <a:schemeClr val="accent6">
                    <a:lumMod val="50000"/>
                  </a:schemeClr>
                </a:solidFill>
              </a:rPr>
              <a:t>te noile tehnologii </a:t>
            </a:r>
            <a:r>
              <a:rPr lang="it-IT" sz="9600" b="1" dirty="0">
                <a:solidFill>
                  <a:schemeClr val="accent6">
                    <a:lumMod val="50000"/>
                  </a:schemeClr>
                </a:solidFill>
              </a:rPr>
              <a:t>(CNC, CAD, Energie, Automatizare și Robotic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it-IT" sz="9600" b="1" dirty="0">
                <a:solidFill>
                  <a:schemeClr val="accent6">
                    <a:lumMod val="50000"/>
                  </a:schemeClr>
                </a:solidFill>
              </a:rPr>
              <a:t>),</a:t>
            </a:r>
            <a:r>
              <a:rPr lang="ro-RO" sz="9600" b="1" dirty="0">
                <a:solidFill>
                  <a:schemeClr val="accent6">
                    <a:lumMod val="50000"/>
                  </a:schemeClr>
                </a:solidFill>
              </a:rPr>
              <a:t> î</a:t>
            </a:r>
            <a:r>
              <a:rPr lang="it-IT" sz="9600" b="1" dirty="0">
                <a:solidFill>
                  <a:schemeClr val="accent6">
                    <a:lumMod val="50000"/>
                  </a:schemeClr>
                </a:solidFill>
              </a:rPr>
              <a:t>n domeniul pedagogic. </a:t>
            </a:r>
            <a:endParaRPr lang="de-DE" sz="96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de-DE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de-DE" sz="7200" b="1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37828" y="542583"/>
            <a:ext cx="10729192" cy="64633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ro-RO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Prezentare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3600" dirty="0"/>
              <a:t>      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</a:t>
            </a:r>
            <a:r>
              <a:rPr lang="ro-RO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ț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r>
              <a:rPr lang="ro-RO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primire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n-US" sz="4900" dirty="0"/>
          </a:p>
        </p:txBody>
      </p:sp>
      <p:pic>
        <p:nvPicPr>
          <p:cNvPr id="6" name="Picture 8" descr="Imagini pentru CENFIM">
            <a:extLst>
              <a:ext uri="{FF2B5EF4-FFF2-40B4-BE49-F238E27FC236}">
                <a16:creationId xmlns:a16="http://schemas.microsoft.com/office/drawing/2014/main" id="{13C24D81-37C1-4C7D-91C0-F109B85F0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668" y="542583"/>
            <a:ext cx="3168352" cy="101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67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318" y="365126"/>
            <a:ext cx="10859525" cy="1325563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>
                <a:solidFill>
                  <a:schemeClr val="accent6">
                    <a:lumMod val="50000"/>
                  </a:schemeClr>
                </a:solidFill>
              </a:rPr>
              <a:t>Calificarea Tehnician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</a:rPr>
              <a:t>mecatronist</a:t>
            </a:r>
            <a:br>
              <a:rPr lang="it-IT" sz="36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it-IT" sz="2200" b="1" dirty="0">
                <a:solidFill>
                  <a:schemeClr val="accent6">
                    <a:lumMod val="50000"/>
                  </a:schemeClr>
                </a:solidFill>
              </a:rPr>
              <a:t>7 elevi de cl</a:t>
            </a:r>
            <a:r>
              <a:rPr lang="ro-RO" sz="2200" b="1" dirty="0">
                <a:solidFill>
                  <a:schemeClr val="accent6">
                    <a:lumMod val="50000"/>
                  </a:schemeClr>
                </a:solidFill>
              </a:rPr>
              <a:t>a</a:t>
            </a:r>
            <a:r>
              <a:rPr lang="it-IT" sz="2200" b="1" dirty="0">
                <a:solidFill>
                  <a:schemeClr val="accent6">
                    <a:lumMod val="50000"/>
                  </a:schemeClr>
                </a:solidFill>
              </a:rPr>
              <a:t>s</a:t>
            </a:r>
            <a:r>
              <a:rPr lang="ro-RO" sz="2200" b="1" dirty="0">
                <a:solidFill>
                  <a:schemeClr val="accent6">
                    <a:lumMod val="50000"/>
                  </a:schemeClr>
                </a:solidFill>
              </a:rPr>
              <a:t>a </a:t>
            </a:r>
            <a:r>
              <a:rPr lang="it-IT" sz="2200" b="1" dirty="0">
                <a:solidFill>
                  <a:schemeClr val="accent6">
                    <a:lumMod val="50000"/>
                  </a:schemeClr>
                </a:solidFill>
              </a:rPr>
              <a:t>a XII</a:t>
            </a:r>
            <a:r>
              <a:rPr lang="ro-RO" sz="2200" b="1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it-IT" sz="2200" b="1" dirty="0">
                <a:solidFill>
                  <a:schemeClr val="accent6">
                    <a:lumMod val="50000"/>
                  </a:schemeClr>
                </a:solidFill>
              </a:rPr>
              <a:t>a- FLUX II</a:t>
            </a:r>
            <a:br>
              <a:rPr lang="it-IT" sz="2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6">
                    <a:lumMod val="50000"/>
                  </a:schemeClr>
                </a:solidFill>
              </a:rPr>
              <a:t>perioada</a:t>
            </a: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</a:rPr>
              <a:t> de mobilitate-24.02.-13.03.2020</a:t>
            </a:r>
            <a:endParaRPr lang="en-US" sz="22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7432588"/>
              </p:ext>
            </p:extLst>
          </p:nvPr>
        </p:nvGraphicFramePr>
        <p:xfrm>
          <a:off x="693812" y="1844824"/>
          <a:ext cx="4680520" cy="48476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80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7064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CIUCUR   RĂZVAN – VALENTIN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64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ENEA   BOGDAN – MARIAN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417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GHERGHE   CONSTANTIN – GABRIEL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417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GHILĂ   DARIUS - GABRIEL - PETRIȘOR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064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SCURTU   NARCIS – LEONTIN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417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TOMESCU   CRISTIAN - PETRIȘOR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566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URSU   CĂTĂLIN - SAMUEL</a:t>
                      </a:r>
                      <a:endPara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66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566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264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5518347" y="2060848"/>
            <a:ext cx="6269333" cy="3041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991870" algn="l"/>
              </a:tabLst>
            </a:pPr>
            <a:r>
              <a:rPr lang="en-GB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Tema</a:t>
            </a:r>
            <a:r>
              <a:rPr lang="en-GB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000" b="1" dirty="0"/>
              <a:t>Prelucrarea prin aschiere a pieselor pe strung normal si strung cu comanda numerica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991870" algn="l"/>
              </a:tabLst>
            </a:pPr>
            <a:r>
              <a:rPr lang="en-US" sz="2000" b="1" i="1" spc="25" dirty="0" err="1">
                <a:solidFill>
                  <a:srgbClr val="0070C0"/>
                </a:solidFill>
                <a:latin typeface="Times New Roman" panose="02020603050405020304" pitchFamily="18" charset="0"/>
                <a:ea typeface="Angsana New" panose="02020603050405020304" pitchFamily="18" charset="-34"/>
                <a:cs typeface="Times New Roman" panose="02020603050405020304" pitchFamily="18" charset="0"/>
              </a:rPr>
              <a:t>Tema</a:t>
            </a:r>
            <a:r>
              <a:rPr lang="en-US" sz="2000" b="1" i="1" spc="25" dirty="0">
                <a:solidFill>
                  <a:srgbClr val="0070C0"/>
                </a:solidFill>
                <a:latin typeface="Times New Roman" panose="02020603050405020304" pitchFamily="18" charset="0"/>
                <a:ea typeface="Angsana New" panose="02020603050405020304" pitchFamily="18" charset="-34"/>
                <a:cs typeface="Times New Roman" panose="02020603050405020304" pitchFamily="18" charset="0"/>
              </a:rPr>
              <a:t> 2</a:t>
            </a:r>
            <a:r>
              <a:rPr lang="en-US" sz="2000" i="1" spc="25" dirty="0">
                <a:latin typeface="Times New Roman" panose="02020603050405020304" pitchFamily="18" charset="0"/>
                <a:ea typeface="Angsana New" panose="02020603050405020304" pitchFamily="18" charset="-34"/>
                <a:cs typeface="Times New Roman" panose="02020603050405020304" pitchFamily="18" charset="0"/>
              </a:rPr>
              <a:t> </a:t>
            </a:r>
            <a:r>
              <a:rPr lang="ro-RO" sz="2000" b="1" dirty="0"/>
              <a:t>Prelucrarea prin aschiere a pieselor pe masina de frezat, gaurit si alezat</a:t>
            </a:r>
            <a:r>
              <a:rPr lang="en-US" sz="2000" b="1" dirty="0"/>
              <a:t>;</a:t>
            </a:r>
            <a:endParaRPr lang="en-US" sz="2000" i="1" spc="25" dirty="0">
              <a:latin typeface="Times New Roman" panose="02020603050405020304" pitchFamily="18" charset="0"/>
              <a:ea typeface="Angsana New" panose="02020603050405020304" pitchFamily="18" charset="-34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991870" algn="l"/>
              </a:tabLst>
            </a:pPr>
            <a:r>
              <a:rPr lang="en-GB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Tema</a:t>
            </a:r>
            <a:r>
              <a:rPr lang="en-GB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000" b="1" dirty="0"/>
              <a:t>Prelucrarea prin aschiere a pieselor pe masina de rabotat, mortezat si rectificat</a:t>
            </a:r>
            <a:endParaRPr lang="en-US" sz="2000" b="1" spc="25" dirty="0">
              <a:effectLst/>
              <a:latin typeface="Angsana New" panose="02020603050405020304" pitchFamily="18" charset="-34"/>
              <a:ea typeface="Angsana New" panose="02020603050405020304" pitchFamily="18" charset="-34"/>
              <a:cs typeface="Angsana New" panose="02020603050405020304" pitchFamily="18" charset="-34"/>
            </a:endParaRPr>
          </a:p>
          <a:p>
            <a:pPr algn="just">
              <a:lnSpc>
                <a:spcPts val="1370"/>
              </a:lnSpc>
              <a:tabLst>
                <a:tab pos="991870" algn="l"/>
              </a:tabLst>
            </a:pPr>
            <a:endParaRPr lang="en-US" sz="2000" b="1" spc="25" dirty="0">
              <a:effectLst/>
              <a:latin typeface="Angsana New" panose="02020603050405020304" pitchFamily="18" charset="-34"/>
              <a:ea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7235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901" y="3105647"/>
            <a:ext cx="3615829" cy="3615829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7290">
            <a:off x="45625" y="823510"/>
            <a:ext cx="3803738" cy="26391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33710">
            <a:off x="851733" y="3710828"/>
            <a:ext cx="2996952" cy="29969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44692" y="587749"/>
            <a:ext cx="3435812" cy="25768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44823">
            <a:off x="5616352" y="513966"/>
            <a:ext cx="3809088" cy="28568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09609">
            <a:off x="7845835" y="3775818"/>
            <a:ext cx="3133381" cy="31333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3993">
            <a:off x="8175728" y="586311"/>
            <a:ext cx="3883516" cy="291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0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318" y="365126"/>
            <a:ext cx="10859525" cy="1325563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>
                <a:solidFill>
                  <a:schemeClr val="accent6">
                    <a:lumMod val="50000"/>
                  </a:schemeClr>
                </a:solidFill>
              </a:rPr>
              <a:t>Calificarea Tehnician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</a:rPr>
              <a:t>mecatronist</a:t>
            </a:r>
            <a:br>
              <a:rPr lang="it-IT" sz="36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it-IT" sz="2200" b="1" dirty="0">
                <a:solidFill>
                  <a:schemeClr val="accent6">
                    <a:lumMod val="50000"/>
                  </a:schemeClr>
                </a:solidFill>
              </a:rPr>
              <a:t>10 elevi de cl</a:t>
            </a:r>
            <a:r>
              <a:rPr lang="ro-RO" sz="2200" b="1" dirty="0">
                <a:solidFill>
                  <a:schemeClr val="accent6">
                    <a:lumMod val="50000"/>
                  </a:schemeClr>
                </a:solidFill>
              </a:rPr>
              <a:t>a</a:t>
            </a:r>
            <a:r>
              <a:rPr lang="it-IT" sz="2200" b="1" dirty="0">
                <a:solidFill>
                  <a:schemeClr val="accent6">
                    <a:lumMod val="50000"/>
                  </a:schemeClr>
                </a:solidFill>
              </a:rPr>
              <a:t>s</a:t>
            </a:r>
            <a:r>
              <a:rPr lang="ro-RO" sz="2200" b="1" dirty="0">
                <a:solidFill>
                  <a:schemeClr val="accent6">
                    <a:lumMod val="50000"/>
                  </a:schemeClr>
                </a:solidFill>
              </a:rPr>
              <a:t>a </a:t>
            </a:r>
            <a:r>
              <a:rPr lang="it-IT" sz="2200" b="1" dirty="0">
                <a:solidFill>
                  <a:schemeClr val="accent6">
                    <a:lumMod val="50000"/>
                  </a:schemeClr>
                </a:solidFill>
              </a:rPr>
              <a:t>a X</a:t>
            </a:r>
            <a:r>
              <a:rPr lang="ro-RO" sz="2200" b="1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it-IT" sz="2200" b="1" dirty="0">
                <a:solidFill>
                  <a:schemeClr val="accent6">
                    <a:lumMod val="50000"/>
                  </a:schemeClr>
                </a:solidFill>
              </a:rPr>
              <a:t>a-FLUX II</a:t>
            </a:r>
            <a:br>
              <a:rPr lang="it-IT" sz="2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6">
                    <a:lumMod val="50000"/>
                  </a:schemeClr>
                </a:solidFill>
              </a:rPr>
              <a:t>perioada</a:t>
            </a: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</a:rPr>
              <a:t> de mobilitate-24.02.-13.03.2020</a:t>
            </a:r>
            <a:endParaRPr lang="en-US" sz="22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9128076"/>
              </p:ext>
            </p:extLst>
          </p:nvPr>
        </p:nvGraphicFramePr>
        <p:xfrm>
          <a:off x="837828" y="1844824"/>
          <a:ext cx="3456384" cy="47525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563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631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ANDREI  DALIS - ALEXANDRU</a:t>
                      </a:r>
                      <a:endParaRPr lang="en-US" sz="18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31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BADEA  CRISTIAN - CLAUDIU</a:t>
                      </a:r>
                      <a:endParaRPr lang="en-US" sz="18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715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DUMITRAȘCU  LAURENȚIU - CRISTIAN</a:t>
                      </a:r>
                      <a:endParaRPr lang="en-US" sz="18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31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GHEORGHE  IONUȚ - DANIEL</a:t>
                      </a:r>
                      <a:endParaRPr lang="en-US" sz="18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31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HORNOIU  ANDREI - ALEXANDRU</a:t>
                      </a:r>
                      <a:endParaRPr lang="en-US" sz="18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631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MIHĂESCU  IRINEL - DUMITRU</a:t>
                      </a:r>
                      <a:endParaRPr lang="en-US" sz="18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631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MUDAVA  POMPILIU - ALEXANDRU</a:t>
                      </a:r>
                      <a:endParaRPr lang="en-US" sz="18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631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NEDELA  DORU - AUREL</a:t>
                      </a:r>
                      <a:endParaRPr lang="en-US" sz="18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631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NICOLAE  ELVIS - VIOREL</a:t>
                      </a:r>
                      <a:endParaRPr lang="en-US" sz="18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484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RĂDUCAN  ROBERT - GABRIEL</a:t>
                      </a:r>
                      <a:endParaRPr lang="en-US" sz="18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726260" y="2348880"/>
            <a:ext cx="7272808" cy="2672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991870" algn="l"/>
              </a:tabLst>
            </a:pPr>
            <a:r>
              <a:rPr lang="en-GB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Tema</a:t>
            </a:r>
            <a:r>
              <a:rPr lang="en-GB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000" b="1" dirty="0"/>
              <a:t>Asamblarea prin nituire a tablelor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991870" algn="l"/>
              </a:tabLst>
            </a:pPr>
            <a:r>
              <a:rPr lang="en-US" sz="2000" b="1" i="1" spc="25" dirty="0" err="1">
                <a:solidFill>
                  <a:srgbClr val="0070C0"/>
                </a:solidFill>
                <a:latin typeface="Times New Roman" panose="02020603050405020304" pitchFamily="18" charset="0"/>
                <a:ea typeface="Angsana New" panose="02020603050405020304" pitchFamily="18" charset="-34"/>
                <a:cs typeface="Times New Roman" panose="02020603050405020304" pitchFamily="18" charset="0"/>
              </a:rPr>
              <a:t>Tema</a:t>
            </a:r>
            <a:r>
              <a:rPr lang="en-US" sz="2000" b="1" i="1" spc="25" dirty="0">
                <a:solidFill>
                  <a:srgbClr val="0070C0"/>
                </a:solidFill>
                <a:latin typeface="Times New Roman" panose="02020603050405020304" pitchFamily="18" charset="0"/>
                <a:ea typeface="Angsana New" panose="02020603050405020304" pitchFamily="18" charset="-34"/>
                <a:cs typeface="Times New Roman" panose="02020603050405020304" pitchFamily="18" charset="0"/>
              </a:rPr>
              <a:t> 2</a:t>
            </a:r>
            <a:r>
              <a:rPr lang="en-US" sz="2000" i="1" spc="25" dirty="0">
                <a:latin typeface="Times New Roman" panose="02020603050405020304" pitchFamily="18" charset="0"/>
                <a:ea typeface="Angsana New" panose="02020603050405020304" pitchFamily="18" charset="-34"/>
                <a:cs typeface="Times New Roman" panose="02020603050405020304" pitchFamily="18" charset="0"/>
              </a:rPr>
              <a:t> </a:t>
            </a:r>
            <a:r>
              <a:rPr lang="ro-RO" sz="2000" b="1" dirty="0"/>
              <a:t>Asamblarea prin lipire a pieselor</a:t>
            </a:r>
            <a:r>
              <a:rPr lang="en-US" sz="2000" b="1" dirty="0"/>
              <a:t>;</a:t>
            </a:r>
            <a:endParaRPr lang="en-US" sz="2000" i="1" spc="25" dirty="0">
              <a:latin typeface="Times New Roman" panose="02020603050405020304" pitchFamily="18" charset="0"/>
              <a:ea typeface="Angsana New" panose="02020603050405020304" pitchFamily="18" charset="-34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991870" algn="l"/>
              </a:tabLst>
            </a:pPr>
            <a:r>
              <a:rPr lang="en-GB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Tema</a:t>
            </a:r>
            <a:r>
              <a:rPr lang="en-GB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000" b="1" dirty="0"/>
              <a:t>Asamblari  prin sudare cu arc electric</a:t>
            </a:r>
            <a:r>
              <a:rPr lang="en-US" sz="2000" b="1" dirty="0"/>
              <a:t>;</a:t>
            </a:r>
          </a:p>
          <a:p>
            <a:pPr algn="just">
              <a:lnSpc>
                <a:spcPct val="150000"/>
              </a:lnSpc>
              <a:tabLst>
                <a:tab pos="991870" algn="l"/>
              </a:tabLst>
            </a:pPr>
            <a:r>
              <a:rPr lang="en-GB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Tema</a:t>
            </a:r>
            <a:r>
              <a:rPr lang="en-GB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ro-RO" sz="2000" b="1" dirty="0"/>
              <a:t>Asamblari  prin sudare  prin procedeul WIG</a:t>
            </a:r>
            <a:r>
              <a:rPr lang="en-US" sz="2000" b="1" dirty="0"/>
              <a:t>, MIG, MAG.</a:t>
            </a:r>
          </a:p>
          <a:p>
            <a:pPr algn="just">
              <a:lnSpc>
                <a:spcPct val="150000"/>
              </a:lnSpc>
              <a:tabLst>
                <a:tab pos="991870" algn="l"/>
              </a:tabLst>
            </a:pPr>
            <a:endParaRPr lang="en-US" sz="2000" b="1" spc="25" dirty="0">
              <a:effectLst/>
              <a:latin typeface="Angsana New" panose="02020603050405020304" pitchFamily="18" charset="-34"/>
              <a:ea typeface="Angsana New" panose="02020603050405020304" pitchFamily="18" charset="-34"/>
              <a:cs typeface="Angsana New" panose="02020603050405020304" pitchFamily="18" charset="-34"/>
            </a:endParaRPr>
          </a:p>
          <a:p>
            <a:pPr algn="just">
              <a:lnSpc>
                <a:spcPts val="1370"/>
              </a:lnSpc>
              <a:tabLst>
                <a:tab pos="991870" algn="l"/>
              </a:tabLst>
            </a:pPr>
            <a:endParaRPr lang="en-US" sz="2000" b="1" spc="25" dirty="0">
              <a:effectLst/>
              <a:latin typeface="Angsana New" panose="02020603050405020304" pitchFamily="18" charset="-34"/>
              <a:ea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4598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70707" y="626453"/>
            <a:ext cx="3583419" cy="23673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84889" y="2098043"/>
            <a:ext cx="2852936" cy="2852936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517" y="18429"/>
            <a:ext cx="5340619" cy="2593538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13889" y="3617719"/>
            <a:ext cx="3456174" cy="2592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668" y="2839244"/>
            <a:ext cx="2014897" cy="41490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31321" y="516258"/>
            <a:ext cx="4702172" cy="3526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9869">
            <a:off x="6864732" y="3814663"/>
            <a:ext cx="3453046" cy="25897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17" y="4602243"/>
            <a:ext cx="4879750" cy="236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5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9D007-BD1A-4141-B5C4-34A759200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7"/>
            <a:ext cx="12188825" cy="994123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pPr algn="ctr"/>
            <a:r>
              <a:rPr lang="ro-RO" sz="4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9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</a:t>
            </a:r>
            <a:r>
              <a:rPr lang="ro-RO" sz="49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ț</a:t>
            </a:r>
            <a:r>
              <a:rPr lang="en-US" sz="49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de </a:t>
            </a:r>
            <a:r>
              <a:rPr lang="en-US" sz="49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primire</a:t>
            </a:r>
            <a:r>
              <a:rPr lang="ro-RO" sz="49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9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br>
              <a:rPr lang="en-US" sz="49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o-RO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esponsabilit</a:t>
            </a:r>
            <a:r>
              <a:rPr lang="ro-RO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ăț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parcursul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derul</a:t>
            </a:r>
            <a:r>
              <a:rPr lang="ro-RO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ă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proiectului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de-DE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FCE6C-1196-4E70-A7FF-A9246DBAC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828" y="1628800"/>
            <a:ext cx="10945216" cy="4594696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o-RO" sz="2400" b="1" dirty="0">
                <a:solidFill>
                  <a:srgbClr val="002060"/>
                </a:solidFill>
              </a:rPr>
              <a:t>C</a:t>
            </a:r>
            <a:r>
              <a:rPr lang="de-DE" sz="2400" b="1" dirty="0">
                <a:solidFill>
                  <a:srgbClr val="002060"/>
                </a:solidFill>
              </a:rPr>
              <a:t>olaboreaz</a:t>
            </a:r>
            <a:r>
              <a:rPr lang="ro-RO" sz="2400" b="1" dirty="0">
                <a:solidFill>
                  <a:srgbClr val="002060"/>
                </a:solidFill>
              </a:rPr>
              <a:t>ă</a:t>
            </a:r>
            <a:r>
              <a:rPr lang="de-DE" sz="2400" b="1" dirty="0">
                <a:solidFill>
                  <a:srgbClr val="002060"/>
                </a:solidFill>
              </a:rPr>
              <a:t> cu echipa de proiect pentru elaborarea Acordului de </a:t>
            </a:r>
            <a:r>
              <a:rPr lang="ro-RO" sz="2400" b="1" dirty="0">
                <a:solidFill>
                  <a:srgbClr val="002060"/>
                </a:solidFill>
              </a:rPr>
              <a:t>Î</a:t>
            </a:r>
            <a:r>
              <a:rPr lang="de-DE" sz="2400" b="1" dirty="0">
                <a:solidFill>
                  <a:srgbClr val="002060"/>
                </a:solidFill>
              </a:rPr>
              <a:t>nv</a:t>
            </a:r>
            <a:r>
              <a:rPr lang="ro-RO" sz="2400" b="1" dirty="0">
                <a:solidFill>
                  <a:srgbClr val="002060"/>
                </a:solidFill>
              </a:rPr>
              <a:t>ă</a:t>
            </a:r>
            <a:r>
              <a:rPr lang="de-DE" sz="2400" b="1" dirty="0">
                <a:solidFill>
                  <a:srgbClr val="002060"/>
                </a:solidFill>
              </a:rPr>
              <a:t>tare ECVET</a:t>
            </a:r>
            <a:r>
              <a:rPr lang="ro-RO" sz="2400" b="1" dirty="0">
                <a:solidFill>
                  <a:srgbClr val="002060"/>
                </a:solidFill>
              </a:rPr>
              <a:t>.</a:t>
            </a:r>
            <a:endParaRPr lang="de-DE" sz="2400" b="1" dirty="0">
              <a:solidFill>
                <a:srgbClr val="002060"/>
              </a:solidFill>
            </a:endParaRPr>
          </a:p>
          <a:p>
            <a:r>
              <a:rPr lang="ro-RO" sz="2400" b="1" dirty="0">
                <a:solidFill>
                  <a:srgbClr val="002060"/>
                </a:solidFill>
              </a:rPr>
              <a:t>O</a:t>
            </a:r>
            <a:r>
              <a:rPr lang="it-IT" sz="2400" b="1" dirty="0">
                <a:solidFill>
                  <a:srgbClr val="002060"/>
                </a:solidFill>
              </a:rPr>
              <a:t>rganizeaz</a:t>
            </a:r>
            <a:r>
              <a:rPr lang="ro-RO" sz="2400" b="1" dirty="0">
                <a:solidFill>
                  <a:srgbClr val="002060"/>
                </a:solidFill>
              </a:rPr>
              <a:t>ă</a:t>
            </a:r>
            <a:r>
              <a:rPr lang="it-IT" sz="2400" b="1" dirty="0">
                <a:solidFill>
                  <a:srgbClr val="002060"/>
                </a:solidFill>
              </a:rPr>
              <a:t> preg</a:t>
            </a:r>
            <a:r>
              <a:rPr lang="ro-RO" sz="2400" b="1" dirty="0">
                <a:solidFill>
                  <a:srgbClr val="002060"/>
                </a:solidFill>
              </a:rPr>
              <a:t>ă</a:t>
            </a:r>
            <a:r>
              <a:rPr lang="it-IT" sz="2400" b="1" dirty="0">
                <a:solidFill>
                  <a:srgbClr val="002060"/>
                </a:solidFill>
              </a:rPr>
              <a:t>tirea practic</a:t>
            </a:r>
            <a:r>
              <a:rPr lang="ro-RO" sz="2400" b="1" dirty="0">
                <a:solidFill>
                  <a:srgbClr val="002060"/>
                </a:solidFill>
              </a:rPr>
              <a:t>ă</a:t>
            </a:r>
            <a:r>
              <a:rPr lang="it-IT" sz="2400" b="1" dirty="0">
                <a:solidFill>
                  <a:srgbClr val="002060"/>
                </a:solidFill>
              </a:rPr>
              <a:t> </a:t>
            </a:r>
            <a:r>
              <a:rPr lang="ro-RO" sz="2400" b="1" dirty="0">
                <a:solidFill>
                  <a:srgbClr val="002060"/>
                </a:solidFill>
              </a:rPr>
              <a:t>î</a:t>
            </a:r>
            <a:r>
              <a:rPr lang="it-IT" sz="2400" b="1" dirty="0">
                <a:solidFill>
                  <a:srgbClr val="002060"/>
                </a:solidFill>
              </a:rPr>
              <a:t>n </a:t>
            </a:r>
            <a:r>
              <a:rPr lang="de-DE" sz="2400" b="1" dirty="0">
                <a:solidFill>
                  <a:srgbClr val="002060"/>
                </a:solidFill>
              </a:rPr>
              <a:t>situa</a:t>
            </a:r>
            <a:r>
              <a:rPr lang="ro-RO" sz="2400" b="1" dirty="0">
                <a:solidFill>
                  <a:srgbClr val="002060"/>
                </a:solidFill>
              </a:rPr>
              <a:t>ț</a:t>
            </a:r>
            <a:r>
              <a:rPr lang="de-DE" sz="2400" b="1" dirty="0">
                <a:solidFill>
                  <a:srgbClr val="002060"/>
                </a:solidFill>
              </a:rPr>
              <a:t>ii de munc</a:t>
            </a:r>
            <a:r>
              <a:rPr lang="ro-RO" sz="2400" b="1" dirty="0">
                <a:solidFill>
                  <a:srgbClr val="002060"/>
                </a:solidFill>
              </a:rPr>
              <a:t>ă</a:t>
            </a:r>
            <a:r>
              <a:rPr lang="de-DE" sz="2400" b="1" dirty="0">
                <a:solidFill>
                  <a:srgbClr val="002060"/>
                </a:solidFill>
              </a:rPr>
              <a:t> conform Acordului de </a:t>
            </a:r>
            <a:r>
              <a:rPr lang="ro-RO" sz="2400" b="1" dirty="0" err="1">
                <a:solidFill>
                  <a:srgbClr val="002060"/>
                </a:solidFill>
              </a:rPr>
              <a:t>Î</a:t>
            </a:r>
            <a:r>
              <a:rPr lang="de-DE" sz="2400" b="1" dirty="0">
                <a:solidFill>
                  <a:srgbClr val="002060"/>
                </a:solidFill>
              </a:rPr>
              <a:t>nvatare ECVET stabilit de comun acord cu organiza</a:t>
            </a:r>
            <a:r>
              <a:rPr lang="ro-RO" sz="2400" b="1" dirty="0">
                <a:solidFill>
                  <a:srgbClr val="002060"/>
                </a:solidFill>
              </a:rPr>
              <a:t>ț</a:t>
            </a:r>
            <a:r>
              <a:rPr lang="de-DE" sz="2400" b="1" dirty="0">
                <a:solidFill>
                  <a:srgbClr val="002060"/>
                </a:solidFill>
              </a:rPr>
              <a:t>ia de trimitere</a:t>
            </a:r>
            <a:r>
              <a:rPr lang="ro-RO" sz="2400" b="1" dirty="0">
                <a:solidFill>
                  <a:srgbClr val="002060"/>
                </a:solidFill>
              </a:rPr>
              <a:t>.</a:t>
            </a:r>
            <a:endParaRPr lang="de-DE" sz="2400" b="1" dirty="0">
              <a:solidFill>
                <a:srgbClr val="002060"/>
              </a:solidFill>
            </a:endParaRPr>
          </a:p>
          <a:p>
            <a:r>
              <a:rPr lang="de-DE" sz="2400" b="1" dirty="0">
                <a:solidFill>
                  <a:srgbClr val="002060"/>
                </a:solidFill>
              </a:rPr>
              <a:t> </a:t>
            </a:r>
            <a:r>
              <a:rPr lang="ro-RO" sz="2400" b="1" dirty="0">
                <a:solidFill>
                  <a:srgbClr val="002060"/>
                </a:solidFill>
              </a:rPr>
              <a:t>A</a:t>
            </a:r>
            <a:r>
              <a:rPr lang="de-DE" sz="2400" b="1" dirty="0">
                <a:solidFill>
                  <a:srgbClr val="002060"/>
                </a:solidFill>
              </a:rPr>
              <a:t>sigur</a:t>
            </a:r>
            <a:r>
              <a:rPr lang="ro-RO" sz="2400" b="1" dirty="0">
                <a:solidFill>
                  <a:srgbClr val="002060"/>
                </a:solidFill>
              </a:rPr>
              <a:t>ă</a:t>
            </a:r>
            <a:r>
              <a:rPr lang="de-DE" sz="2400" b="1" dirty="0">
                <a:solidFill>
                  <a:srgbClr val="002060"/>
                </a:solidFill>
              </a:rPr>
              <a:t> tutoratul </a:t>
            </a:r>
            <a:r>
              <a:rPr lang="ro-RO" sz="2400" b="1" dirty="0">
                <a:solidFill>
                  <a:srgbClr val="002060"/>
                </a:solidFill>
              </a:rPr>
              <a:t>ș</a:t>
            </a:r>
            <a:r>
              <a:rPr lang="de-DE" sz="2400" b="1" dirty="0">
                <a:solidFill>
                  <a:srgbClr val="002060"/>
                </a:solidFill>
              </a:rPr>
              <a:t>i monitorizează participan</a:t>
            </a:r>
            <a:r>
              <a:rPr lang="ro-RO" sz="2400" b="1" dirty="0">
                <a:solidFill>
                  <a:srgbClr val="002060"/>
                </a:solidFill>
              </a:rPr>
              <a:t>ț</a:t>
            </a:r>
            <a:r>
              <a:rPr lang="de-DE" sz="2400" b="1" dirty="0">
                <a:solidFill>
                  <a:srgbClr val="002060"/>
                </a:solidFill>
              </a:rPr>
              <a:t>i</a:t>
            </a:r>
            <a:r>
              <a:rPr lang="ro-RO" sz="2400" b="1" dirty="0">
                <a:solidFill>
                  <a:srgbClr val="002060"/>
                </a:solidFill>
              </a:rPr>
              <a:t>i</a:t>
            </a:r>
            <a:r>
              <a:rPr lang="de-DE" sz="2400" b="1" dirty="0">
                <a:solidFill>
                  <a:srgbClr val="002060"/>
                </a:solidFill>
              </a:rPr>
              <a:t> prin tutore de stagiu</a:t>
            </a:r>
            <a:r>
              <a:rPr lang="ro-RO" sz="2400" b="1" dirty="0">
                <a:solidFill>
                  <a:srgbClr val="002060"/>
                </a:solidFill>
              </a:rPr>
              <a:t>.</a:t>
            </a:r>
            <a:endParaRPr lang="de-DE" sz="2400" b="1" dirty="0">
              <a:solidFill>
                <a:srgbClr val="002060"/>
              </a:solidFill>
            </a:endParaRPr>
          </a:p>
          <a:p>
            <a:r>
              <a:rPr lang="ro-RO" sz="2400" b="1" dirty="0">
                <a:solidFill>
                  <a:srgbClr val="002060"/>
                </a:solidFill>
              </a:rPr>
              <a:t>A</a:t>
            </a:r>
            <a:r>
              <a:rPr lang="it-IT" sz="2400" b="1" dirty="0">
                <a:solidFill>
                  <a:srgbClr val="002060"/>
                </a:solidFill>
              </a:rPr>
              <a:t>sigur</a:t>
            </a:r>
            <a:r>
              <a:rPr lang="ro-RO" sz="2400" b="1" dirty="0">
                <a:solidFill>
                  <a:srgbClr val="002060"/>
                </a:solidFill>
              </a:rPr>
              <a:t>ă</a:t>
            </a:r>
            <a:r>
              <a:rPr lang="it-IT" sz="2400" b="1" dirty="0">
                <a:solidFill>
                  <a:srgbClr val="002060"/>
                </a:solidFill>
              </a:rPr>
              <a:t> echipamente, dispozitive, fi</a:t>
            </a:r>
            <a:r>
              <a:rPr lang="ro-RO" sz="2400" b="1" dirty="0">
                <a:solidFill>
                  <a:srgbClr val="002060"/>
                </a:solidFill>
              </a:rPr>
              <a:t>ș</a:t>
            </a:r>
            <a:r>
              <a:rPr lang="it-IT" sz="2400" b="1" dirty="0">
                <a:solidFill>
                  <a:srgbClr val="002060"/>
                </a:solidFill>
              </a:rPr>
              <a:t>e tehnologice</a:t>
            </a:r>
            <a:r>
              <a:rPr lang="ro-RO" sz="2400" b="1" dirty="0">
                <a:solidFill>
                  <a:srgbClr val="002060"/>
                </a:solidFill>
              </a:rPr>
              <a:t>, </a:t>
            </a:r>
            <a:r>
              <a:rPr lang="it-IT" sz="2400" b="1" dirty="0">
                <a:solidFill>
                  <a:srgbClr val="002060"/>
                </a:solidFill>
              </a:rPr>
              <a:t>baz</a:t>
            </a:r>
            <a:r>
              <a:rPr lang="ro-RO" sz="2400" b="1" dirty="0">
                <a:solidFill>
                  <a:srgbClr val="002060"/>
                </a:solidFill>
              </a:rPr>
              <a:t>a</a:t>
            </a:r>
            <a:r>
              <a:rPr lang="it-IT" sz="2400" b="1" dirty="0">
                <a:solidFill>
                  <a:srgbClr val="002060"/>
                </a:solidFill>
              </a:rPr>
              <a:t> material</a:t>
            </a:r>
            <a:r>
              <a:rPr lang="ro-RO" sz="2400" b="1" dirty="0">
                <a:solidFill>
                  <a:srgbClr val="002060"/>
                </a:solidFill>
              </a:rPr>
              <a:t>ă </a:t>
            </a:r>
            <a:r>
              <a:rPr lang="it-IT" sz="2400" b="1" dirty="0">
                <a:solidFill>
                  <a:srgbClr val="002060"/>
                </a:solidFill>
              </a:rPr>
              <a:t>necesar</a:t>
            </a:r>
            <a:r>
              <a:rPr lang="ro-RO" sz="2400" b="1" dirty="0">
                <a:solidFill>
                  <a:srgbClr val="002060"/>
                </a:solidFill>
              </a:rPr>
              <a:t>ă</a:t>
            </a:r>
            <a:r>
              <a:rPr lang="it-IT" sz="2400" b="1" dirty="0">
                <a:solidFill>
                  <a:srgbClr val="002060"/>
                </a:solidFill>
              </a:rPr>
              <a:t> desf</a:t>
            </a:r>
            <a:r>
              <a:rPr lang="ro-RO" sz="2400" b="1" dirty="0">
                <a:solidFill>
                  <a:srgbClr val="002060"/>
                </a:solidFill>
              </a:rPr>
              <a:t>ă</a:t>
            </a:r>
            <a:r>
              <a:rPr lang="it-IT" sz="2400" b="1" dirty="0">
                <a:solidFill>
                  <a:srgbClr val="002060"/>
                </a:solidFill>
              </a:rPr>
              <a:t>sur</a:t>
            </a:r>
            <a:r>
              <a:rPr lang="ro-RO" sz="2400" b="1" dirty="0">
                <a:solidFill>
                  <a:srgbClr val="002060"/>
                </a:solidFill>
              </a:rPr>
              <a:t>ă</a:t>
            </a:r>
            <a:r>
              <a:rPr lang="it-IT" sz="2400" b="1" dirty="0">
                <a:solidFill>
                  <a:srgbClr val="002060"/>
                </a:solidFill>
              </a:rPr>
              <a:t>rii stagiului</a:t>
            </a:r>
            <a:r>
              <a:rPr lang="ro-RO" sz="2400" b="1" dirty="0">
                <a:solidFill>
                  <a:srgbClr val="002060"/>
                </a:solidFill>
              </a:rPr>
              <a:t>.</a:t>
            </a:r>
            <a:endParaRPr lang="it-IT" sz="2400" b="1" dirty="0">
              <a:solidFill>
                <a:srgbClr val="002060"/>
              </a:solidFill>
            </a:endParaRPr>
          </a:p>
          <a:p>
            <a:r>
              <a:rPr lang="ro-RO" sz="2400" b="1" dirty="0">
                <a:solidFill>
                  <a:srgbClr val="002060"/>
                </a:solidFill>
              </a:rPr>
              <a:t>E</a:t>
            </a:r>
            <a:r>
              <a:rPr lang="it-IT" sz="2400" b="1" dirty="0">
                <a:solidFill>
                  <a:srgbClr val="002060"/>
                </a:solidFill>
              </a:rPr>
              <a:t>valuez</a:t>
            </a:r>
            <a:r>
              <a:rPr lang="ro-RO" sz="2400" b="1" dirty="0">
                <a:solidFill>
                  <a:srgbClr val="002060"/>
                </a:solidFill>
              </a:rPr>
              <a:t>ă</a:t>
            </a:r>
            <a:r>
              <a:rPr lang="it-IT" sz="2400" b="1" dirty="0">
                <a:solidFill>
                  <a:srgbClr val="002060"/>
                </a:solidFill>
              </a:rPr>
              <a:t> progresul </a:t>
            </a:r>
            <a:r>
              <a:rPr lang="ro-RO" sz="2400" b="1" dirty="0">
                <a:solidFill>
                  <a:srgbClr val="002060"/>
                </a:solidFill>
              </a:rPr>
              <a:t>ș</a:t>
            </a:r>
            <a:r>
              <a:rPr lang="it-IT" sz="2400" b="1" dirty="0">
                <a:solidFill>
                  <a:srgbClr val="002060"/>
                </a:solidFill>
              </a:rPr>
              <a:t>i rezultatele </a:t>
            </a:r>
            <a:r>
              <a:rPr lang="ro-RO" sz="2400" b="1" dirty="0">
                <a:solidFill>
                  <a:srgbClr val="002060"/>
                </a:solidFill>
              </a:rPr>
              <a:t>î</a:t>
            </a:r>
            <a:r>
              <a:rPr lang="it-IT" sz="2400" b="1" dirty="0">
                <a:solidFill>
                  <a:srgbClr val="002060"/>
                </a:solidFill>
              </a:rPr>
              <a:t>nv</a:t>
            </a:r>
            <a:r>
              <a:rPr lang="ro-RO" sz="2400" b="1" dirty="0">
                <a:solidFill>
                  <a:srgbClr val="002060"/>
                </a:solidFill>
              </a:rPr>
              <a:t>ăță</a:t>
            </a:r>
            <a:r>
              <a:rPr lang="it-IT" sz="2400" b="1" dirty="0">
                <a:solidFill>
                  <a:srgbClr val="002060"/>
                </a:solidFill>
              </a:rPr>
              <a:t>rii dob</a:t>
            </a:r>
            <a:r>
              <a:rPr lang="ro-RO" sz="2400" b="1" dirty="0">
                <a:solidFill>
                  <a:srgbClr val="002060"/>
                </a:solidFill>
              </a:rPr>
              <a:t>â</a:t>
            </a:r>
            <a:r>
              <a:rPr lang="it-IT" sz="2400" b="1" dirty="0">
                <a:solidFill>
                  <a:srgbClr val="002060"/>
                </a:solidFill>
              </a:rPr>
              <a:t>ndite de participan</a:t>
            </a:r>
            <a:r>
              <a:rPr lang="ro-RO" sz="2400" b="1" dirty="0">
                <a:solidFill>
                  <a:srgbClr val="002060"/>
                </a:solidFill>
              </a:rPr>
              <a:t>ț</a:t>
            </a:r>
            <a:r>
              <a:rPr lang="it-IT" sz="2400" b="1" dirty="0">
                <a:solidFill>
                  <a:srgbClr val="002060"/>
                </a:solidFill>
              </a:rPr>
              <a:t>i, inregistreaz</a:t>
            </a:r>
            <a:r>
              <a:rPr lang="ro-RO" sz="2400" b="1" dirty="0">
                <a:solidFill>
                  <a:srgbClr val="002060"/>
                </a:solidFill>
              </a:rPr>
              <a:t>ă</a:t>
            </a:r>
            <a:r>
              <a:rPr lang="it-IT" sz="2400" b="1" dirty="0">
                <a:solidFill>
                  <a:srgbClr val="002060"/>
                </a:solidFill>
              </a:rPr>
              <a:t> rezultatele evalu</a:t>
            </a:r>
            <a:r>
              <a:rPr lang="ro-RO" sz="2400" b="1" dirty="0">
                <a:solidFill>
                  <a:srgbClr val="002060"/>
                </a:solidFill>
              </a:rPr>
              <a:t>ă</a:t>
            </a:r>
            <a:r>
              <a:rPr lang="it-IT" sz="2400" b="1" dirty="0">
                <a:solidFill>
                  <a:srgbClr val="002060"/>
                </a:solidFill>
              </a:rPr>
              <a:t>rii, certific</a:t>
            </a:r>
            <a:r>
              <a:rPr lang="ro-RO" sz="2400" b="1" dirty="0">
                <a:solidFill>
                  <a:srgbClr val="002060"/>
                </a:solidFill>
              </a:rPr>
              <a:t>ă</a:t>
            </a:r>
            <a:r>
              <a:rPr lang="it-IT" sz="2400" b="1" dirty="0">
                <a:solidFill>
                  <a:srgbClr val="002060"/>
                </a:solidFill>
              </a:rPr>
              <a:t> rezultatele </a:t>
            </a:r>
            <a:r>
              <a:rPr lang="ro-RO" sz="2400" b="1" dirty="0">
                <a:solidFill>
                  <a:srgbClr val="002060"/>
                </a:solidFill>
              </a:rPr>
              <a:t>î</a:t>
            </a:r>
            <a:r>
              <a:rPr lang="it-IT" sz="2400" b="1" dirty="0">
                <a:solidFill>
                  <a:srgbClr val="002060"/>
                </a:solidFill>
              </a:rPr>
              <a:t>nv</a:t>
            </a:r>
            <a:r>
              <a:rPr lang="ro-RO" sz="2400" b="1" dirty="0">
                <a:solidFill>
                  <a:srgbClr val="002060"/>
                </a:solidFill>
              </a:rPr>
              <a:t>ăță</a:t>
            </a:r>
            <a:r>
              <a:rPr lang="it-IT" sz="2400" b="1" dirty="0">
                <a:solidFill>
                  <a:srgbClr val="002060"/>
                </a:solidFill>
              </a:rPr>
              <a:t>rii dob</a:t>
            </a:r>
            <a:r>
              <a:rPr lang="ro-RO" sz="2400" b="1" dirty="0">
                <a:solidFill>
                  <a:srgbClr val="002060"/>
                </a:solidFill>
              </a:rPr>
              <a:t>â</a:t>
            </a:r>
            <a:r>
              <a:rPr lang="it-IT" sz="2400" b="1" dirty="0">
                <a:solidFill>
                  <a:srgbClr val="002060"/>
                </a:solidFill>
              </a:rPr>
              <a:t>ndite prin documentul de mobilitate Europas</a:t>
            </a:r>
            <a:r>
              <a:rPr lang="ro-RO" sz="2400" b="1" dirty="0">
                <a:solidFill>
                  <a:srgbClr val="002060"/>
                </a:solidFill>
              </a:rPr>
              <a:t>s.</a:t>
            </a:r>
            <a:r>
              <a:rPr lang="it-IT" sz="2400" b="1" dirty="0">
                <a:solidFill>
                  <a:srgbClr val="002060"/>
                </a:solidFill>
              </a:rPr>
              <a:t> </a:t>
            </a:r>
          </a:p>
          <a:p>
            <a:r>
              <a:rPr lang="ro-RO" sz="2400" b="1" dirty="0">
                <a:solidFill>
                  <a:srgbClr val="002060"/>
                </a:solidFill>
              </a:rPr>
              <a:t>F</a:t>
            </a:r>
            <a:r>
              <a:rPr lang="it-IT" sz="2400" b="1" dirty="0">
                <a:solidFill>
                  <a:srgbClr val="002060"/>
                </a:solidFill>
              </a:rPr>
              <a:t>urnizeaz</a:t>
            </a:r>
            <a:r>
              <a:rPr lang="ro-RO" sz="2400" b="1" dirty="0">
                <a:solidFill>
                  <a:srgbClr val="002060"/>
                </a:solidFill>
              </a:rPr>
              <a:t>ă</a:t>
            </a:r>
            <a:r>
              <a:rPr lang="it-IT" sz="2400" b="1" dirty="0">
                <a:solidFill>
                  <a:srgbClr val="002060"/>
                </a:solidFill>
              </a:rPr>
              <a:t> informa</a:t>
            </a:r>
            <a:r>
              <a:rPr lang="ro-RO" sz="2400" b="1" dirty="0">
                <a:solidFill>
                  <a:srgbClr val="002060"/>
                </a:solidFill>
              </a:rPr>
              <a:t>ț</a:t>
            </a:r>
            <a:r>
              <a:rPr lang="it-IT" sz="2400" b="1" dirty="0">
                <a:solidFill>
                  <a:srgbClr val="002060"/>
                </a:solidFill>
              </a:rPr>
              <a:t>ii legate de stagiu pentru  Raportul final</a:t>
            </a:r>
            <a:r>
              <a:rPr lang="ro-RO" sz="2400" b="1" dirty="0">
                <a:solidFill>
                  <a:srgbClr val="002060"/>
                </a:solidFill>
              </a:rPr>
              <a:t>.</a:t>
            </a:r>
            <a:endParaRPr lang="de-DE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79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8680"/>
            <a:ext cx="12287100" cy="949920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ro-RO" sz="49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90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Despre</a:t>
            </a:r>
            <a:r>
              <a:rPr lang="en-US" sz="49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90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proiect</a:t>
            </a:r>
            <a:r>
              <a:rPr lang="ro-RO" sz="49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9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</a:t>
            </a:r>
            <a:r>
              <a:rPr lang="en-US" sz="49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OPORTUNIT</a:t>
            </a:r>
            <a:r>
              <a:rPr lang="ro-RO" sz="49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ĂȚ</a:t>
            </a:r>
            <a:r>
              <a:rPr lang="en-US" sz="49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828" y="1772816"/>
            <a:ext cx="10720541" cy="4462272"/>
          </a:xfrm>
          <a:solidFill>
            <a:schemeClr val="bg1">
              <a:lumMod val="95000"/>
            </a:schemeClr>
          </a:solidFill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00000"/>
              </a:lnSpc>
            </a:pPr>
            <a:r>
              <a:rPr lang="en-US" dirty="0" err="1">
                <a:solidFill>
                  <a:srgbClr val="002060"/>
                </a:solidFill>
              </a:rPr>
              <a:t>Proiectul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“Erasmus+</a:t>
            </a:r>
            <a:r>
              <a:rPr lang="ro-RO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Oportunități</a:t>
            </a:r>
            <a:r>
              <a:rPr lang="ro-RO" b="1" dirty="0">
                <a:solidFill>
                  <a:srgbClr val="002060"/>
                </a:solidFill>
              </a:rPr>
              <a:t> </a:t>
            </a:r>
            <a:r>
              <a:rPr lang="en-GB" b="1" dirty="0">
                <a:solidFill>
                  <a:srgbClr val="002060"/>
                </a:solidFill>
              </a:rPr>
              <a:t>ș</a:t>
            </a:r>
            <a:r>
              <a:rPr lang="en-US" b="1" dirty="0">
                <a:solidFill>
                  <a:srgbClr val="002060"/>
                </a:solidFill>
              </a:rPr>
              <a:t>i </a:t>
            </a:r>
            <a:r>
              <a:rPr lang="en-US" b="1" dirty="0" err="1">
                <a:solidFill>
                  <a:srgbClr val="002060"/>
                </a:solidFill>
              </a:rPr>
              <a:t>Provocări</a:t>
            </a:r>
            <a:r>
              <a:rPr lang="en-US" b="1" dirty="0">
                <a:solidFill>
                  <a:srgbClr val="002060"/>
                </a:solidFill>
              </a:rPr>
              <a:t>",</a:t>
            </a:r>
            <a:r>
              <a:rPr lang="ro-RO" b="1" dirty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nr. 20197-1-RO01-KA116-061749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este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finan</a:t>
            </a:r>
            <a:r>
              <a:rPr lang="ro-RO" dirty="0">
                <a:solidFill>
                  <a:srgbClr val="002060"/>
                </a:solidFill>
              </a:rPr>
              <a:t>ț</a:t>
            </a:r>
            <a:r>
              <a:rPr lang="en-US" dirty="0">
                <a:solidFill>
                  <a:srgbClr val="002060"/>
                </a:solidFill>
              </a:rPr>
              <a:t>at de </a:t>
            </a:r>
            <a:r>
              <a:rPr lang="en-US" dirty="0" err="1">
                <a:solidFill>
                  <a:srgbClr val="002060"/>
                </a:solidFill>
              </a:rPr>
              <a:t>Comisia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Europeană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b="1" dirty="0">
                <a:solidFill>
                  <a:srgbClr val="002060"/>
                </a:solidFill>
              </a:rPr>
              <a:t>cu o </a:t>
            </a:r>
            <a:r>
              <a:rPr lang="en-US" b="1" dirty="0" err="1">
                <a:solidFill>
                  <a:srgbClr val="002060"/>
                </a:solidFill>
              </a:rPr>
              <a:t>valoare</a:t>
            </a:r>
            <a:r>
              <a:rPr lang="en-US" b="1" dirty="0">
                <a:solidFill>
                  <a:srgbClr val="002060"/>
                </a:solidFill>
              </a:rPr>
              <a:t> de 441.556 €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dirty="0" err="1">
                <a:solidFill>
                  <a:srgbClr val="002060"/>
                </a:solidFill>
              </a:rPr>
              <a:t>Beneficiarii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proiectului</a:t>
            </a:r>
            <a:r>
              <a:rPr lang="en-US" dirty="0">
                <a:solidFill>
                  <a:srgbClr val="002060"/>
                </a:solidFill>
              </a:rPr>
              <a:t> sunt </a:t>
            </a:r>
            <a:r>
              <a:rPr lang="en-US" dirty="0" err="1">
                <a:solidFill>
                  <a:srgbClr val="002060"/>
                </a:solidFill>
              </a:rPr>
              <a:t>Liceul</a:t>
            </a:r>
            <a:r>
              <a:rPr lang="en-US" dirty="0">
                <a:solidFill>
                  <a:srgbClr val="002060"/>
                </a:solidFill>
              </a:rPr>
              <a:t> de </a:t>
            </a:r>
            <a:r>
              <a:rPr lang="en-US" dirty="0" err="1">
                <a:solidFill>
                  <a:srgbClr val="002060"/>
                </a:solidFill>
              </a:rPr>
              <a:t>Arte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Plastice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Timi</a:t>
            </a:r>
            <a:r>
              <a:rPr lang="en-GB" dirty="0">
                <a:solidFill>
                  <a:srgbClr val="002060"/>
                </a:solidFill>
              </a:rPr>
              <a:t>ș</a:t>
            </a:r>
            <a:r>
              <a:rPr lang="en-US" dirty="0" err="1">
                <a:solidFill>
                  <a:srgbClr val="002060"/>
                </a:solidFill>
              </a:rPr>
              <a:t>oara</a:t>
            </a:r>
            <a:r>
              <a:rPr lang="en-US" dirty="0">
                <a:solidFill>
                  <a:srgbClr val="002060"/>
                </a:solidFill>
              </a:rPr>
              <a:t> (</a:t>
            </a:r>
            <a:r>
              <a:rPr lang="en-US" dirty="0" err="1">
                <a:solidFill>
                  <a:srgbClr val="002060"/>
                </a:solidFill>
              </a:rPr>
              <a:t>institu</a:t>
            </a:r>
            <a:r>
              <a:rPr lang="ro-RO" dirty="0">
                <a:solidFill>
                  <a:srgbClr val="002060"/>
                </a:solidFill>
              </a:rPr>
              <a:t>ț</a:t>
            </a:r>
            <a:r>
              <a:rPr lang="en-US" dirty="0" err="1">
                <a:solidFill>
                  <a:srgbClr val="002060"/>
                </a:solidFill>
              </a:rPr>
              <a:t>ie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coordonatoare</a:t>
            </a:r>
            <a:r>
              <a:rPr lang="en-US" dirty="0">
                <a:solidFill>
                  <a:srgbClr val="002060"/>
                </a:solidFill>
              </a:rPr>
              <a:t>), </a:t>
            </a:r>
            <a:r>
              <a:rPr lang="en-US" dirty="0" err="1">
                <a:solidFill>
                  <a:srgbClr val="002060"/>
                </a:solidFill>
              </a:rPr>
              <a:t>Liceul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Bănățean</a:t>
            </a:r>
            <a:r>
              <a:rPr lang="ro-RO" dirty="0">
                <a:solidFill>
                  <a:srgbClr val="002060"/>
                </a:solidFill>
              </a:rPr>
              <a:t>,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Oțelu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Rosu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b="1" i="1" dirty="0" err="1">
                <a:solidFill>
                  <a:srgbClr val="002060"/>
                </a:solidFill>
              </a:rPr>
              <a:t>Liceul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Tehnologic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Decebal</a:t>
            </a:r>
            <a:r>
              <a:rPr lang="en-US" b="1" i="1" dirty="0">
                <a:solidFill>
                  <a:srgbClr val="002060"/>
                </a:solidFill>
              </a:rPr>
              <a:t>, </a:t>
            </a:r>
            <a:r>
              <a:rPr lang="en-US" b="1" i="1" dirty="0" err="1">
                <a:solidFill>
                  <a:srgbClr val="002060"/>
                </a:solidFill>
              </a:rPr>
              <a:t>Drobeta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Turnu</a:t>
            </a:r>
            <a:r>
              <a:rPr lang="en-US" b="1" i="1" dirty="0">
                <a:solidFill>
                  <a:srgbClr val="002060"/>
                </a:solidFill>
              </a:rPr>
              <a:t> Severin,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Liceul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Tehnologic</a:t>
            </a:r>
            <a:r>
              <a:rPr lang="en-US" dirty="0">
                <a:solidFill>
                  <a:srgbClr val="002060"/>
                </a:solidFill>
              </a:rPr>
              <a:t> de Vest, </a:t>
            </a:r>
            <a:r>
              <a:rPr lang="en-US" dirty="0" err="1">
                <a:solidFill>
                  <a:srgbClr val="002060"/>
                </a:solidFill>
              </a:rPr>
              <a:t>Timi</a:t>
            </a:r>
            <a:r>
              <a:rPr lang="en-GB" dirty="0">
                <a:solidFill>
                  <a:srgbClr val="002060"/>
                </a:solidFill>
              </a:rPr>
              <a:t>ș</a:t>
            </a:r>
            <a:r>
              <a:rPr lang="en-US" dirty="0" err="1">
                <a:solidFill>
                  <a:srgbClr val="002060"/>
                </a:solidFill>
              </a:rPr>
              <a:t>oara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ro-RO" dirty="0" err="1">
                <a:solidFill>
                  <a:srgbClr val="002060"/>
                </a:solidFill>
              </a:rPr>
              <a:t>ș</a:t>
            </a:r>
            <a:r>
              <a:rPr lang="en-US" dirty="0">
                <a:solidFill>
                  <a:srgbClr val="002060"/>
                </a:solidFill>
              </a:rPr>
              <a:t>i </a:t>
            </a:r>
            <a:r>
              <a:rPr lang="en-US" dirty="0" err="1">
                <a:solidFill>
                  <a:srgbClr val="002060"/>
                </a:solidFill>
              </a:rPr>
              <a:t>Colegiul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Tehnic</a:t>
            </a:r>
            <a:r>
              <a:rPr lang="en-US" dirty="0">
                <a:solidFill>
                  <a:srgbClr val="002060"/>
                </a:solidFill>
              </a:rPr>
              <a:t> “</a:t>
            </a:r>
            <a:r>
              <a:rPr lang="en-US" dirty="0" err="1">
                <a:solidFill>
                  <a:srgbClr val="002060"/>
                </a:solidFill>
              </a:rPr>
              <a:t>Emanuil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Ungureanu</a:t>
            </a:r>
            <a:r>
              <a:rPr lang="en-US" dirty="0">
                <a:solidFill>
                  <a:srgbClr val="002060"/>
                </a:solidFill>
              </a:rPr>
              <a:t>“, </a:t>
            </a:r>
            <a:r>
              <a:rPr lang="en-US" dirty="0" err="1">
                <a:solidFill>
                  <a:srgbClr val="002060"/>
                </a:solidFill>
              </a:rPr>
              <a:t>Timi</a:t>
            </a:r>
            <a:r>
              <a:rPr lang="en-GB" dirty="0">
                <a:solidFill>
                  <a:srgbClr val="002060"/>
                </a:solidFill>
              </a:rPr>
              <a:t>ș</a:t>
            </a:r>
            <a:r>
              <a:rPr lang="en-US" dirty="0" err="1">
                <a:solidFill>
                  <a:srgbClr val="002060"/>
                </a:solidFill>
              </a:rPr>
              <a:t>oara</a:t>
            </a:r>
            <a:r>
              <a:rPr lang="en-US" dirty="0">
                <a:solidFill>
                  <a:srgbClr val="002060"/>
                </a:solidFill>
              </a:rPr>
              <a:t> (</a:t>
            </a:r>
            <a:r>
              <a:rPr lang="en-US" dirty="0" err="1">
                <a:solidFill>
                  <a:srgbClr val="002060"/>
                </a:solidFill>
              </a:rPr>
              <a:t>beneficiari</a:t>
            </a:r>
            <a:r>
              <a:rPr lang="en-US" dirty="0">
                <a:solidFill>
                  <a:srgbClr val="002060"/>
                </a:solidFill>
              </a:rPr>
              <a:t>).</a:t>
            </a:r>
          </a:p>
          <a:p>
            <a:pPr algn="just">
              <a:lnSpc>
                <a:spcPct val="100000"/>
              </a:lnSpc>
            </a:pPr>
            <a:r>
              <a:rPr lang="ro-RO" dirty="0">
                <a:solidFill>
                  <a:srgbClr val="002060"/>
                </a:solidFill>
              </a:rPr>
              <a:t>Proiectul </a:t>
            </a:r>
            <a:r>
              <a:rPr lang="en-US" dirty="0" err="1">
                <a:solidFill>
                  <a:srgbClr val="002060"/>
                </a:solidFill>
              </a:rPr>
              <a:t>este</a:t>
            </a:r>
            <a:r>
              <a:rPr lang="ro-RO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implementat</a:t>
            </a:r>
            <a:r>
              <a:rPr lang="en-US" dirty="0">
                <a:solidFill>
                  <a:srgbClr val="002060"/>
                </a:solidFill>
              </a:rPr>
              <a:t> pe </a:t>
            </a:r>
            <a:r>
              <a:rPr lang="en-US" dirty="0" err="1">
                <a:solidFill>
                  <a:srgbClr val="002060"/>
                </a:solidFill>
              </a:rPr>
              <a:t>durata</a:t>
            </a:r>
            <a:r>
              <a:rPr lang="en-US" dirty="0">
                <a:solidFill>
                  <a:srgbClr val="002060"/>
                </a:solidFill>
              </a:rPr>
              <a:t> a 12 </a:t>
            </a:r>
            <a:r>
              <a:rPr lang="en-US" dirty="0" err="1">
                <a:solidFill>
                  <a:srgbClr val="002060"/>
                </a:solidFill>
              </a:rPr>
              <a:t>luni</a:t>
            </a:r>
            <a:r>
              <a:rPr lang="en-US" dirty="0">
                <a:solidFill>
                  <a:srgbClr val="002060"/>
                </a:solidFill>
              </a:rPr>
              <a:t>,</a:t>
            </a:r>
            <a:r>
              <a:rPr lang="ro-RO" dirty="0">
                <a:solidFill>
                  <a:srgbClr val="002060"/>
                </a:solidFill>
              </a:rPr>
              <a:t> î</a:t>
            </a:r>
            <a:r>
              <a:rPr lang="en-US" dirty="0">
                <a:solidFill>
                  <a:srgbClr val="002060"/>
                </a:solidFill>
              </a:rPr>
              <a:t>n</a:t>
            </a:r>
            <a:r>
              <a:rPr lang="ro-RO" dirty="0">
                <a:solidFill>
                  <a:srgbClr val="002060"/>
                </a:solidFill>
              </a:rPr>
              <a:t> perioa</a:t>
            </a:r>
            <a:r>
              <a:rPr lang="en-US" dirty="0">
                <a:solidFill>
                  <a:srgbClr val="002060"/>
                </a:solidFill>
              </a:rPr>
              <a:t>da 02.09.2019- 01.09.2020.</a:t>
            </a:r>
          </a:p>
          <a:p>
            <a:pPr algn="just">
              <a:lnSpc>
                <a:spcPct val="100000"/>
              </a:lnSpc>
            </a:pPr>
            <a:r>
              <a:rPr lang="en-US" dirty="0" err="1">
                <a:solidFill>
                  <a:srgbClr val="002060"/>
                </a:solidFill>
              </a:rPr>
              <a:t>În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cadrul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proiectului</a:t>
            </a:r>
            <a:r>
              <a:rPr lang="en-US" dirty="0">
                <a:solidFill>
                  <a:srgbClr val="002060"/>
                </a:solidFill>
              </a:rPr>
              <a:t>, 144 de </a:t>
            </a:r>
            <a:r>
              <a:rPr lang="en-US" dirty="0" err="1">
                <a:solidFill>
                  <a:srgbClr val="002060"/>
                </a:solidFill>
              </a:rPr>
              <a:t>liceeni</a:t>
            </a:r>
            <a:r>
              <a:rPr lang="en-US" dirty="0">
                <a:solidFill>
                  <a:srgbClr val="002060"/>
                </a:solidFill>
              </a:rPr>
              <a:t> au  </a:t>
            </a:r>
            <a:r>
              <a:rPr lang="en-US" dirty="0" err="1">
                <a:solidFill>
                  <a:srgbClr val="002060"/>
                </a:solidFill>
              </a:rPr>
              <a:t>ocazia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să</a:t>
            </a:r>
            <a:r>
              <a:rPr lang="en-US" dirty="0">
                <a:solidFill>
                  <a:srgbClr val="002060"/>
                </a:solidFill>
              </a:rPr>
              <a:t>  </a:t>
            </a:r>
            <a:r>
              <a:rPr lang="en-US" dirty="0" err="1">
                <a:solidFill>
                  <a:srgbClr val="002060"/>
                </a:solidFill>
              </a:rPr>
              <a:t>trăiască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experien</a:t>
            </a:r>
            <a:r>
              <a:rPr lang="ro-RO" dirty="0">
                <a:solidFill>
                  <a:srgbClr val="002060"/>
                </a:solidFill>
              </a:rPr>
              <a:t>ț</a:t>
            </a:r>
            <a:r>
              <a:rPr lang="en-US" dirty="0">
                <a:solidFill>
                  <a:srgbClr val="002060"/>
                </a:solidFill>
              </a:rPr>
              <a:t>a de a </a:t>
            </a:r>
            <a:r>
              <a:rPr lang="en-US" dirty="0" err="1">
                <a:solidFill>
                  <a:srgbClr val="002060"/>
                </a:solidFill>
              </a:rPr>
              <a:t>lucra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în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medii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specifice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domeniilor</a:t>
            </a:r>
            <a:r>
              <a:rPr lang="en-US" dirty="0">
                <a:solidFill>
                  <a:srgbClr val="002060"/>
                </a:solidFill>
              </a:rPr>
              <a:t> de </a:t>
            </a:r>
            <a:r>
              <a:rPr lang="en-US" dirty="0" err="1">
                <a:solidFill>
                  <a:srgbClr val="002060"/>
                </a:solidFill>
              </a:rPr>
              <a:t>calificare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pentru</a:t>
            </a:r>
            <a:r>
              <a:rPr lang="en-US" dirty="0">
                <a:solidFill>
                  <a:srgbClr val="002060"/>
                </a:solidFill>
              </a:rPr>
              <a:t> care se </a:t>
            </a:r>
            <a:r>
              <a:rPr lang="en-US" dirty="0" err="1">
                <a:solidFill>
                  <a:srgbClr val="002060"/>
                </a:solidFill>
              </a:rPr>
              <a:t>pregătesc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GB" dirty="0">
                <a:solidFill>
                  <a:srgbClr val="002060"/>
                </a:solidFill>
              </a:rPr>
              <a:t>ș</a:t>
            </a:r>
            <a:r>
              <a:rPr lang="en-US" dirty="0">
                <a:solidFill>
                  <a:srgbClr val="002060"/>
                </a:solidFill>
              </a:rPr>
              <a:t>i 11 cadre </a:t>
            </a:r>
            <a:r>
              <a:rPr lang="en-US" dirty="0" err="1">
                <a:solidFill>
                  <a:srgbClr val="002060"/>
                </a:solidFill>
              </a:rPr>
              <a:t>didactice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predau</a:t>
            </a:r>
            <a:r>
              <a:rPr lang="ro-RO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cultur</a:t>
            </a:r>
            <a:r>
              <a:rPr lang="ro-RO" dirty="0">
                <a:solidFill>
                  <a:srgbClr val="002060"/>
                </a:solidFill>
              </a:rPr>
              <a:t>ă</a:t>
            </a:r>
            <a:r>
              <a:rPr lang="en-US" dirty="0">
                <a:solidFill>
                  <a:srgbClr val="002060"/>
                </a:solidFill>
              </a:rPr>
              <a:t> de </a:t>
            </a:r>
            <a:r>
              <a:rPr lang="en-US" dirty="0" err="1">
                <a:solidFill>
                  <a:srgbClr val="002060"/>
                </a:solidFill>
              </a:rPr>
              <a:t>specialitate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să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schimbe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bune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practici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despre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utilizarea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it-IT" b="1" dirty="0">
                <a:solidFill>
                  <a:srgbClr val="002060"/>
                </a:solidFill>
              </a:rPr>
              <a:t>ICT-ul </a:t>
            </a:r>
            <a:r>
              <a:rPr lang="ro-RO" b="1" dirty="0">
                <a:solidFill>
                  <a:srgbClr val="002060"/>
                </a:solidFill>
              </a:rPr>
              <a:t>î</a:t>
            </a:r>
            <a:r>
              <a:rPr lang="it-IT" b="1" dirty="0">
                <a:solidFill>
                  <a:srgbClr val="002060"/>
                </a:solidFill>
              </a:rPr>
              <a:t>n predarea culturii de specialitate</a:t>
            </a:r>
            <a:r>
              <a:rPr lang="it-IT" b="1" dirty="0"/>
              <a:t> </a:t>
            </a:r>
            <a:r>
              <a:rPr lang="en-US" dirty="0">
                <a:solidFill>
                  <a:srgbClr val="002060"/>
                </a:solidFill>
              </a:rPr>
              <a:t>cu </a:t>
            </a:r>
            <a:r>
              <a:rPr lang="en-US" dirty="0" err="1">
                <a:solidFill>
                  <a:srgbClr val="002060"/>
                </a:solidFill>
              </a:rPr>
              <a:t>colegi</a:t>
            </a:r>
            <a:r>
              <a:rPr lang="en-US" dirty="0">
                <a:solidFill>
                  <a:srgbClr val="002060"/>
                </a:solidFill>
              </a:rPr>
              <a:t> din </a:t>
            </a:r>
            <a:r>
              <a:rPr lang="en-US" dirty="0" err="1">
                <a:solidFill>
                  <a:srgbClr val="002060"/>
                </a:solidFill>
              </a:rPr>
              <a:t>alte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ro-RO" dirty="0" err="1">
                <a:solidFill>
                  <a:srgbClr val="002060"/>
                </a:solidFill>
              </a:rPr>
              <a:t>ț</a:t>
            </a:r>
            <a:r>
              <a:rPr lang="en-US" dirty="0" err="1">
                <a:solidFill>
                  <a:srgbClr val="002060"/>
                </a:solidFill>
              </a:rPr>
              <a:t>ări</a:t>
            </a:r>
            <a:r>
              <a:rPr lang="en-US" dirty="0">
                <a:solidFill>
                  <a:srgbClr val="00206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5560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6E79-C208-4955-BA22-E7B5F462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28" y="332656"/>
            <a:ext cx="10873208" cy="792088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</a:t>
            </a:r>
            <a:r>
              <a:rPr lang="ro-RO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ț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intermediare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o-RO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o-RO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Prezentare</a:t>
            </a: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de-DE" sz="5400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FF55C-FAED-4A04-9C1D-F72791AC2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828" y="1628800"/>
            <a:ext cx="10829532" cy="4824536"/>
          </a:xfrm>
          <a:solidFill>
            <a:srgbClr val="FFFF66"/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de-DE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Casa da Educacao,</a:t>
            </a:r>
            <a:r>
              <a:rPr lang="ro-RO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Portugalia </a:t>
            </a:r>
            <a:endParaRPr lang="ro-RO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E</a:t>
            </a:r>
            <a:r>
              <a:rPr lang="de-DE" sz="2400" b="1" dirty="0">
                <a:solidFill>
                  <a:schemeClr val="accent6">
                    <a:lumMod val="50000"/>
                  </a:schemeClr>
                </a:solidFill>
              </a:rPr>
              <a:t>ste un  partener cu experien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ță î</a:t>
            </a:r>
            <a:r>
              <a:rPr lang="de-DE" sz="2400" b="1" dirty="0">
                <a:solidFill>
                  <a:schemeClr val="accent6">
                    <a:lumMod val="50000"/>
                  </a:schemeClr>
                </a:solidFill>
              </a:rPr>
              <a:t>n 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organizarea mobilit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ăți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lor LLP 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ș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i Erasmus+. </a:t>
            </a:r>
            <a:endParaRPr lang="ro-RO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Î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n cei 8 ani de c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â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nd a fost 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î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nfiin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ț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at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 a promovat mobilitatea în cadrul Uniunii Europene organiz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â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nd programe de practic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î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n special pentru tineri (beneficiari  Erasmus+) care doresc s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ă 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cunoasc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 cultura 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ș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i limba portughez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ș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i totodat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 s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îș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i dezvolte competen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ț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ele necesare ob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ț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inerii locului de munc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 dorit. </a:t>
            </a:r>
            <a:endParaRPr lang="ro-RO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Scopul ei este  de a dezvolta cunostin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ț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ele 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ș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i competen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ț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ele profesionale ale tinerilor pentru a-i face  mai competitivi pe pia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ț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a european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 a muncii 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ș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i a le spori </a:t>
            </a:r>
            <a:r>
              <a:rPr lang="ro-RO" sz="2400" b="1" dirty="0" err="1">
                <a:solidFill>
                  <a:schemeClr val="accent6">
                    <a:lumMod val="50000"/>
                  </a:schemeClr>
                </a:solidFill>
              </a:rPr>
              <a:t>ș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ansele de angajare.</a:t>
            </a:r>
            <a:endParaRPr lang="ro-RO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Casa de Educacao gazduie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ș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te anual aproape 800 de participan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ț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i din Polonia, Grecia, Spania,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Rom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â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nia, 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î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n diverse domenii pentru care organizeaz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 plasamente, 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în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totdeauna pe pia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ț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a muncii.</a:t>
            </a:r>
          </a:p>
        </p:txBody>
      </p:sp>
      <p:pic>
        <p:nvPicPr>
          <p:cNvPr id="10" name="Picture 22" descr="C:\Users\Marinela\Desktop\30 ani\11241623_1048909758471128_6830300238224706465_n.jpg">
            <a:extLst>
              <a:ext uri="{FF2B5EF4-FFF2-40B4-BE49-F238E27FC236}">
                <a16:creationId xmlns:a16="http://schemas.microsoft.com/office/drawing/2014/main" id="{DE43E8D9-A6DC-4393-B475-49CF69D943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5965" t="8367" r="15890" b="7161"/>
          <a:stretch/>
        </p:blipFill>
        <p:spPr bwMode="auto">
          <a:xfrm>
            <a:off x="10630916" y="188640"/>
            <a:ext cx="1214143" cy="14109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776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7ADE9-76EC-4A97-B822-B877C81E3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60648"/>
            <a:ext cx="12188825" cy="863923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pPr algn="ctr"/>
            <a:r>
              <a:rPr lang="ro-RO" sz="49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</a:t>
            </a:r>
            <a:r>
              <a:rPr lang="ro-RO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ț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intermediare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ro-RO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o-RO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o-RO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esponsabilit</a:t>
            </a:r>
            <a:r>
              <a:rPr lang="ro-RO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ăț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parcursul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derul</a:t>
            </a:r>
            <a:r>
              <a:rPr lang="ro-RO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ă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proiectului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de-DE" sz="4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802E4-C26D-4F2C-8E2E-4A8D0C66A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820" y="1700808"/>
            <a:ext cx="11161240" cy="5544616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algn="just"/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P</a:t>
            </a:r>
            <a:r>
              <a:rPr lang="de-DE" sz="2100" b="1" dirty="0">
                <a:solidFill>
                  <a:schemeClr val="accent6">
                    <a:lumMod val="50000"/>
                  </a:schemeClr>
                </a:solidFill>
              </a:rPr>
              <a:t>articip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de-DE" sz="2100" b="1" dirty="0">
                <a:solidFill>
                  <a:schemeClr val="accent6">
                    <a:lumMod val="50000"/>
                  </a:schemeClr>
                </a:solidFill>
              </a:rPr>
              <a:t> la repartizarea participan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ț</a:t>
            </a:r>
            <a:r>
              <a:rPr lang="de-DE" sz="2100" b="1" dirty="0">
                <a:solidFill>
                  <a:schemeClr val="accent6">
                    <a:lumMod val="50000"/>
                  </a:schemeClr>
                </a:solidFill>
              </a:rPr>
              <a:t>ilor pe </a:t>
            </a:r>
            <a:r>
              <a:rPr lang="it-IT" sz="2100" b="1" dirty="0">
                <a:solidFill>
                  <a:schemeClr val="accent6">
                    <a:lumMod val="50000"/>
                  </a:schemeClr>
                </a:solidFill>
              </a:rPr>
              <a:t>companii 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î</a:t>
            </a:r>
            <a:r>
              <a:rPr lang="it-IT" sz="2100" b="1" dirty="0">
                <a:solidFill>
                  <a:schemeClr val="accent6">
                    <a:lumMod val="50000"/>
                  </a:schemeClr>
                </a:solidFill>
              </a:rPr>
              <a:t>n acord cu competen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ț</a:t>
            </a:r>
            <a:r>
              <a:rPr lang="it-IT" sz="2100" b="1" dirty="0">
                <a:solidFill>
                  <a:schemeClr val="accent6">
                    <a:lumMod val="50000"/>
                  </a:schemeClr>
                </a:solidFill>
              </a:rPr>
              <a:t>ele descrise 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î</a:t>
            </a:r>
            <a:r>
              <a:rPr lang="it-IT" sz="2100" b="1" dirty="0">
                <a:solidFill>
                  <a:schemeClr val="accent6">
                    <a:lumMod val="50000"/>
                  </a:schemeClr>
                </a:solidFill>
              </a:rPr>
              <a:t>n </a:t>
            </a:r>
            <a:r>
              <a:rPr lang="de-DE" sz="2100" b="1" dirty="0">
                <a:solidFill>
                  <a:schemeClr val="accent6">
                    <a:lumMod val="50000"/>
                  </a:schemeClr>
                </a:solidFill>
              </a:rPr>
              <a:t>CV Europass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,</a:t>
            </a:r>
            <a:endParaRPr lang="de-DE" sz="21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A</a:t>
            </a:r>
            <a:r>
              <a:rPr lang="de-DE" sz="2100" b="1" dirty="0">
                <a:solidFill>
                  <a:schemeClr val="accent6">
                    <a:lumMod val="50000"/>
                  </a:schemeClr>
                </a:solidFill>
              </a:rPr>
              <a:t>sigur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de-DE" sz="2100" b="1" dirty="0">
                <a:solidFill>
                  <a:schemeClr val="accent6">
                    <a:lumMod val="50000"/>
                  </a:schemeClr>
                </a:solidFill>
              </a:rPr>
              <a:t> informa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ț</a:t>
            </a:r>
            <a:r>
              <a:rPr lang="de-DE" sz="2100" b="1" dirty="0">
                <a:solidFill>
                  <a:schemeClr val="accent6">
                    <a:lumMod val="50000"/>
                  </a:schemeClr>
                </a:solidFill>
              </a:rPr>
              <a:t>iile necesare participan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ț</a:t>
            </a:r>
            <a:r>
              <a:rPr lang="de-DE" sz="2100" b="1" dirty="0">
                <a:solidFill>
                  <a:schemeClr val="accent6">
                    <a:lumMod val="50000"/>
                  </a:schemeClr>
                </a:solidFill>
              </a:rPr>
              <a:t>ilor </a:t>
            </a:r>
            <a:r>
              <a:rPr lang="ro-RO" sz="2100" b="1" dirty="0" err="1">
                <a:solidFill>
                  <a:schemeClr val="accent6">
                    <a:lumMod val="50000"/>
                  </a:schemeClr>
                </a:solidFill>
              </a:rPr>
              <a:t>î</a:t>
            </a:r>
            <a:r>
              <a:rPr lang="de-DE" sz="2100" b="1" dirty="0">
                <a:solidFill>
                  <a:schemeClr val="accent6">
                    <a:lumMod val="50000"/>
                  </a:schemeClr>
                </a:solidFill>
              </a:rPr>
              <a:t>nainte de sosire, se asigur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de-DE" sz="2100" b="1" dirty="0">
                <a:solidFill>
                  <a:schemeClr val="accent6">
                    <a:lumMod val="50000"/>
                  </a:schemeClr>
                </a:solidFill>
              </a:rPr>
              <a:t> c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de-DE" sz="2100" b="1" dirty="0">
                <a:solidFill>
                  <a:schemeClr val="accent6">
                    <a:lumMod val="50000"/>
                  </a:schemeClr>
                </a:solidFill>
              </a:rPr>
              <a:t> aranjamentele finale sunt 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î</a:t>
            </a:r>
            <a:r>
              <a:rPr lang="de-DE" sz="2100" b="1" dirty="0">
                <a:solidFill>
                  <a:schemeClr val="accent6">
                    <a:lumMod val="50000"/>
                  </a:schemeClr>
                </a:solidFill>
              </a:rPr>
              <a:t>n vigoare </a:t>
            </a:r>
            <a:r>
              <a:rPr lang="ro-RO" sz="2100" b="1" dirty="0" err="1">
                <a:solidFill>
                  <a:schemeClr val="accent6">
                    <a:lumMod val="50000"/>
                  </a:schemeClr>
                </a:solidFill>
              </a:rPr>
              <a:t>î</a:t>
            </a:r>
            <a:r>
              <a:rPr lang="de-DE" sz="2100" b="1" dirty="0">
                <a:solidFill>
                  <a:schemeClr val="accent6">
                    <a:lumMod val="50000"/>
                  </a:schemeClr>
                </a:solidFill>
              </a:rPr>
              <a:t>nainte de plecarea fluxurilor de participan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ț</a:t>
            </a:r>
            <a:r>
              <a:rPr lang="de-DE" sz="2100" b="1" dirty="0">
                <a:solidFill>
                  <a:schemeClr val="accent6">
                    <a:lumMod val="50000"/>
                  </a:schemeClr>
                </a:solidFill>
              </a:rPr>
              <a:t>i din Rom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â</a:t>
            </a:r>
            <a:r>
              <a:rPr lang="de-DE" sz="2100" b="1" dirty="0">
                <a:solidFill>
                  <a:schemeClr val="accent6">
                    <a:lumMod val="50000"/>
                  </a:schemeClr>
                </a:solidFill>
              </a:rPr>
              <a:t>nia,</a:t>
            </a:r>
          </a:p>
          <a:p>
            <a:pPr algn="just"/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O</a:t>
            </a:r>
            <a:r>
              <a:rPr lang="de-DE" sz="2100" b="1" dirty="0">
                <a:solidFill>
                  <a:schemeClr val="accent6">
                    <a:lumMod val="50000"/>
                  </a:schemeClr>
                </a:solidFill>
              </a:rPr>
              <a:t>rganizeaz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de-DE" sz="2100" b="1" dirty="0">
                <a:solidFill>
                  <a:schemeClr val="accent6">
                    <a:lumMod val="50000"/>
                  </a:schemeClr>
                </a:solidFill>
              </a:rPr>
              <a:t> primirea participan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ț</a:t>
            </a:r>
            <a:r>
              <a:rPr lang="de-DE" sz="2100" b="1" dirty="0">
                <a:solidFill>
                  <a:schemeClr val="accent6">
                    <a:lumMod val="50000"/>
                  </a:schemeClr>
                </a:solidFill>
              </a:rPr>
              <a:t>ilor, distribuirea de materiale informative 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ș</a:t>
            </a:r>
            <a:r>
              <a:rPr lang="de-DE" sz="2100" b="1" dirty="0">
                <a:solidFill>
                  <a:schemeClr val="accent6">
                    <a:lumMod val="50000"/>
                  </a:schemeClr>
                </a:solidFill>
              </a:rPr>
              <a:t>i o list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de-DE" sz="2100" b="1" dirty="0">
                <a:solidFill>
                  <a:schemeClr val="accent6">
                    <a:lumMod val="50000"/>
                  </a:schemeClr>
                </a:solidFill>
              </a:rPr>
              <a:t> descriptiv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de-DE" sz="2100" b="1" dirty="0">
                <a:solidFill>
                  <a:schemeClr val="accent6">
                    <a:lumMod val="50000"/>
                  </a:schemeClr>
                </a:solidFill>
              </a:rPr>
              <a:t> detaliat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de-DE" sz="2100" b="1" dirty="0">
                <a:solidFill>
                  <a:schemeClr val="accent6">
                    <a:lumMod val="50000"/>
                  </a:schemeClr>
                </a:solidFill>
              </a:rPr>
              <a:t> a sarcinilor planificate pentru partea de formare a stagiilor 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ș</a:t>
            </a:r>
            <a:r>
              <a:rPr lang="de-DE" sz="2100" b="1" dirty="0">
                <a:solidFill>
                  <a:schemeClr val="accent6">
                    <a:lumMod val="50000"/>
                  </a:schemeClr>
                </a:solidFill>
              </a:rPr>
              <a:t>i activit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ăț</a:t>
            </a:r>
            <a:r>
              <a:rPr lang="de-DE" sz="2100" b="1" dirty="0">
                <a:solidFill>
                  <a:schemeClr val="accent6">
                    <a:lumMod val="50000"/>
                  </a:schemeClr>
                </a:solidFill>
              </a:rPr>
              <a:t>ilor de petrecere a timpului liber 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î</a:t>
            </a:r>
            <a:r>
              <a:rPr lang="de-DE" sz="2100" b="1" dirty="0">
                <a:solidFill>
                  <a:schemeClr val="accent6">
                    <a:lumMod val="50000"/>
                  </a:schemeClr>
                </a:solidFill>
              </a:rPr>
              <a:t>n comun, locurilor de practic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de-DE" sz="2100" b="1" dirty="0">
                <a:solidFill>
                  <a:schemeClr val="accent6">
                    <a:lumMod val="50000"/>
                  </a:schemeClr>
                </a:solidFill>
              </a:rPr>
              <a:t>,</a:t>
            </a:r>
          </a:p>
          <a:p>
            <a:pPr algn="just"/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S</a:t>
            </a:r>
            <a:r>
              <a:rPr lang="it-IT" sz="2100" b="1" dirty="0">
                <a:solidFill>
                  <a:schemeClr val="accent6">
                    <a:lumMod val="50000"/>
                  </a:schemeClr>
                </a:solidFill>
              </a:rPr>
              <a:t>e ocup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it-IT" sz="2100" b="1" dirty="0">
                <a:solidFill>
                  <a:schemeClr val="accent6">
                    <a:lumMod val="50000"/>
                  </a:schemeClr>
                </a:solidFill>
              </a:rPr>
              <a:t> de cazarea,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2100" b="1" dirty="0">
                <a:solidFill>
                  <a:schemeClr val="accent6">
                    <a:lumMod val="50000"/>
                  </a:schemeClr>
                </a:solidFill>
              </a:rPr>
              <a:t>masa 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ș</a:t>
            </a:r>
            <a:r>
              <a:rPr lang="it-IT" sz="2100" b="1" dirty="0">
                <a:solidFill>
                  <a:schemeClr val="accent6">
                    <a:lumMod val="50000"/>
                  </a:schemeClr>
                </a:solidFill>
              </a:rPr>
              <a:t>i transportul local al participan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ț</a:t>
            </a:r>
            <a:r>
              <a:rPr lang="it-IT" sz="2100" b="1" dirty="0">
                <a:solidFill>
                  <a:schemeClr val="accent6">
                    <a:lumMod val="50000"/>
                  </a:schemeClr>
                </a:solidFill>
              </a:rPr>
              <a:t>ilor,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2100" b="1" dirty="0">
                <a:solidFill>
                  <a:schemeClr val="accent6">
                    <a:lumMod val="50000"/>
                  </a:schemeClr>
                </a:solidFill>
              </a:rPr>
              <a:t>transferul de la/la aeroport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,</a:t>
            </a:r>
            <a:r>
              <a:rPr lang="it-IT" sz="21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algn="just"/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A</a:t>
            </a:r>
            <a:r>
              <a:rPr lang="it-IT" sz="2100" b="1" dirty="0">
                <a:solidFill>
                  <a:schemeClr val="accent6">
                    <a:lumMod val="50000"/>
                  </a:schemeClr>
                </a:solidFill>
              </a:rPr>
              <a:t>sigur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it-IT" sz="2100" b="1" dirty="0">
                <a:solidFill>
                  <a:schemeClr val="accent6">
                    <a:lumMod val="50000"/>
                  </a:schemeClr>
                </a:solidFill>
              </a:rPr>
              <a:t> tutore care sprijin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it-IT" sz="2100" b="1" dirty="0">
                <a:solidFill>
                  <a:schemeClr val="accent6">
                    <a:lumMod val="50000"/>
                  </a:schemeClr>
                </a:solidFill>
              </a:rPr>
              <a:t> participan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ț</a:t>
            </a:r>
            <a:r>
              <a:rPr lang="it-IT" sz="2100" b="1" dirty="0">
                <a:solidFill>
                  <a:schemeClr val="accent6">
                    <a:lumMod val="50000"/>
                  </a:schemeClr>
                </a:solidFill>
              </a:rPr>
              <a:t>ii 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î</a:t>
            </a:r>
            <a:r>
              <a:rPr lang="it-IT" sz="2100" b="1" dirty="0">
                <a:solidFill>
                  <a:schemeClr val="accent6">
                    <a:lumMod val="50000"/>
                  </a:schemeClr>
                </a:solidFill>
              </a:rPr>
              <a:t>n vederea familiariz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it-IT" sz="2100" b="1" dirty="0">
                <a:solidFill>
                  <a:schemeClr val="accent6">
                    <a:lumMod val="50000"/>
                  </a:schemeClr>
                </a:solidFill>
              </a:rPr>
              <a:t>rii cu condi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ț</a:t>
            </a:r>
            <a:r>
              <a:rPr lang="it-IT" sz="2100" b="1" dirty="0">
                <a:solidFill>
                  <a:schemeClr val="accent6">
                    <a:lumMod val="50000"/>
                  </a:schemeClr>
                </a:solidFill>
              </a:rPr>
              <a:t>iile culturale 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ș</a:t>
            </a:r>
            <a:r>
              <a:rPr lang="it-IT" sz="2100" b="1" dirty="0">
                <a:solidFill>
                  <a:schemeClr val="accent6">
                    <a:lumMod val="50000"/>
                  </a:schemeClr>
                </a:solidFill>
              </a:rPr>
              <a:t>i economice ale regiunii, pentru o bun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it-IT" sz="2100" b="1" dirty="0">
                <a:solidFill>
                  <a:schemeClr val="accent6">
                    <a:lumMod val="50000"/>
                  </a:schemeClr>
                </a:solidFill>
              </a:rPr>
              <a:t> integrare 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î</a:t>
            </a:r>
            <a:r>
              <a:rPr lang="it-IT" sz="2100" b="1" dirty="0">
                <a:solidFill>
                  <a:schemeClr val="accent6">
                    <a:lumMod val="50000"/>
                  </a:schemeClr>
                </a:solidFill>
              </a:rPr>
              <a:t>n noul mediu 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ș</a:t>
            </a:r>
            <a:r>
              <a:rPr lang="it-IT" sz="2100" b="1" dirty="0">
                <a:solidFill>
                  <a:schemeClr val="accent6">
                    <a:lumMod val="50000"/>
                  </a:schemeClr>
                </a:solidFill>
              </a:rPr>
              <a:t>i monitorizeaz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it-IT" sz="2100" b="1" dirty="0">
                <a:solidFill>
                  <a:schemeClr val="accent6">
                    <a:lumMod val="50000"/>
                  </a:schemeClr>
                </a:solidFill>
              </a:rPr>
              <a:t> permanent  participan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ț</a:t>
            </a:r>
            <a:r>
              <a:rPr lang="it-IT" sz="2100" b="1" dirty="0">
                <a:solidFill>
                  <a:schemeClr val="accent6">
                    <a:lumMod val="50000"/>
                  </a:schemeClr>
                </a:solidFill>
              </a:rPr>
              <a:t>ii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,</a:t>
            </a:r>
            <a:endParaRPr lang="it-IT" sz="21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O</a:t>
            </a:r>
            <a:r>
              <a:rPr lang="it-IT" sz="2100" b="1" dirty="0">
                <a:solidFill>
                  <a:schemeClr val="accent6">
                    <a:lumMod val="50000"/>
                  </a:schemeClr>
                </a:solidFill>
              </a:rPr>
              <a:t>rganizeaz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it-IT" sz="2100" b="1" dirty="0">
                <a:solidFill>
                  <a:schemeClr val="accent6">
                    <a:lumMod val="50000"/>
                  </a:schemeClr>
                </a:solidFill>
              </a:rPr>
              <a:t> preg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it-IT" sz="2100" b="1" dirty="0">
                <a:solidFill>
                  <a:schemeClr val="accent6">
                    <a:lumMod val="50000"/>
                  </a:schemeClr>
                </a:solidFill>
              </a:rPr>
              <a:t>tirea lingvistic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it-IT" sz="21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î</a:t>
            </a:r>
            <a:r>
              <a:rPr lang="it-IT" sz="2100" b="1" dirty="0">
                <a:solidFill>
                  <a:schemeClr val="accent6">
                    <a:lumMod val="50000"/>
                  </a:schemeClr>
                </a:solidFill>
              </a:rPr>
              <a:t>n vederea </a:t>
            </a:r>
            <a:r>
              <a:rPr lang="ro-RO" sz="2100" b="1" dirty="0" err="1">
                <a:solidFill>
                  <a:schemeClr val="accent6">
                    <a:lumMod val="50000"/>
                  </a:schemeClr>
                </a:solidFill>
              </a:rPr>
              <a:t>î</a:t>
            </a:r>
            <a:r>
              <a:rPr lang="it-IT" sz="2100" b="1" dirty="0">
                <a:solidFill>
                  <a:schemeClr val="accent6">
                    <a:lumMod val="50000"/>
                  </a:schemeClr>
                </a:solidFill>
              </a:rPr>
              <a:t>nsusirii de c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it-IT" sz="2100" b="1" dirty="0">
                <a:solidFill>
                  <a:schemeClr val="accent6">
                    <a:lumMod val="50000"/>
                  </a:schemeClr>
                </a:solidFill>
              </a:rPr>
              <a:t>tre participan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ț</a:t>
            </a:r>
            <a:r>
              <a:rPr lang="it-IT" sz="2100" b="1" dirty="0">
                <a:solidFill>
                  <a:schemeClr val="accent6">
                    <a:lumMod val="50000"/>
                  </a:schemeClr>
                </a:solidFill>
              </a:rPr>
              <a:t>i a unui vocabular de baz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it-IT" sz="2100" b="1" dirty="0">
                <a:solidFill>
                  <a:schemeClr val="accent6">
                    <a:lumMod val="50000"/>
                  </a:schemeClr>
                </a:solidFill>
              </a:rPr>
              <a:t> de l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im</a:t>
            </a:r>
            <a:r>
              <a:rPr lang="it-IT" sz="2100" b="1" dirty="0">
                <a:solidFill>
                  <a:schemeClr val="accent6">
                    <a:lumMod val="50000"/>
                  </a:schemeClr>
                </a:solidFill>
              </a:rPr>
              <a:t>b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ă </a:t>
            </a:r>
            <a:r>
              <a:rPr lang="it-IT" sz="2100" b="1" dirty="0">
                <a:solidFill>
                  <a:schemeClr val="accent6">
                    <a:lumMod val="50000"/>
                  </a:schemeClr>
                </a:solidFill>
              </a:rPr>
              <a:t>portughez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ă, spaniolă, poloneză</a:t>
            </a:r>
            <a:r>
              <a:rPr lang="it-IT" sz="21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ș</a:t>
            </a:r>
            <a:r>
              <a:rPr lang="it-IT" sz="2100" b="1" dirty="0">
                <a:solidFill>
                  <a:schemeClr val="accent6">
                    <a:lumMod val="50000"/>
                  </a:schemeClr>
                </a:solidFill>
              </a:rPr>
              <a:t>i 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conduce </a:t>
            </a:r>
            <a:r>
              <a:rPr lang="it-IT" sz="2100" b="1" dirty="0">
                <a:solidFill>
                  <a:schemeClr val="accent6">
                    <a:lumMod val="50000"/>
                  </a:schemeClr>
                </a:solidFill>
              </a:rPr>
              <a:t>preg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it-IT" sz="2100" b="1" dirty="0">
                <a:solidFill>
                  <a:schemeClr val="accent6">
                    <a:lumMod val="50000"/>
                  </a:schemeClr>
                </a:solidFill>
              </a:rPr>
              <a:t>tirea cultural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ă,</a:t>
            </a:r>
            <a:endParaRPr lang="it-IT" sz="21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C</a:t>
            </a:r>
            <a:r>
              <a:rPr lang="de-DE" sz="2100" b="1" dirty="0">
                <a:solidFill>
                  <a:schemeClr val="accent6">
                    <a:lumMod val="50000"/>
                  </a:schemeClr>
                </a:solidFill>
              </a:rPr>
              <a:t>olecteaz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de-DE" sz="21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ș</a:t>
            </a:r>
            <a:r>
              <a:rPr lang="de-DE" sz="2100" b="1" dirty="0">
                <a:solidFill>
                  <a:schemeClr val="accent6">
                    <a:lumMod val="50000"/>
                  </a:schemeClr>
                </a:solidFill>
              </a:rPr>
              <a:t>i furnizeaz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de-DE" sz="2100" b="1" dirty="0">
                <a:solidFill>
                  <a:schemeClr val="accent6">
                    <a:lumMod val="50000"/>
                  </a:schemeClr>
                </a:solidFill>
              </a:rPr>
              <a:t> organiza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ț</a:t>
            </a:r>
            <a:r>
              <a:rPr lang="de-DE" sz="2100" b="1" dirty="0">
                <a:solidFill>
                  <a:schemeClr val="accent6">
                    <a:lumMod val="50000"/>
                  </a:schemeClr>
                </a:solidFill>
              </a:rPr>
              <a:t>iei de trimitere  informa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ț</a:t>
            </a:r>
            <a:r>
              <a:rPr lang="de-DE" sz="2100" b="1" dirty="0">
                <a:solidFill>
                  <a:schemeClr val="accent6">
                    <a:lumMod val="50000"/>
                  </a:schemeClr>
                </a:solidFill>
              </a:rPr>
              <a:t>ii </a:t>
            </a:r>
            <a:r>
              <a:rPr lang="it-IT" sz="2100" b="1" dirty="0">
                <a:solidFill>
                  <a:schemeClr val="accent6">
                    <a:lumMod val="50000"/>
                  </a:schemeClr>
                </a:solidFill>
              </a:rPr>
              <a:t>calitative 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ș</a:t>
            </a:r>
            <a:r>
              <a:rPr lang="it-IT" sz="2100" b="1" dirty="0">
                <a:solidFill>
                  <a:schemeClr val="accent6">
                    <a:lumMod val="50000"/>
                  </a:schemeClr>
                </a:solidFill>
              </a:rPr>
              <a:t>i cantitative despre stagii</a:t>
            </a:r>
            <a:r>
              <a:rPr lang="ro-RO" sz="21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it-IT" sz="21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endParaRPr lang="de-DE" sz="2100" dirty="0"/>
          </a:p>
        </p:txBody>
      </p:sp>
    </p:spTree>
    <p:extLst>
      <p:ext uri="{BB962C8B-B14F-4D97-AF65-F5344CB8AC3E}">
        <p14:creationId xmlns:p14="http://schemas.microsoft.com/office/powerpoint/2010/main" val="168950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88825" cy="710140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3852" y="260648"/>
            <a:ext cx="10873208" cy="6336704"/>
          </a:xfrm>
          <a:noFill/>
        </p:spPr>
        <p:txBody>
          <a:bodyPr>
            <a:noAutofit/>
          </a:bodyPr>
          <a:lstStyle/>
          <a:p>
            <a:br>
              <a:rPr lang="ro-RO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o-RO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o-RO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o-RO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o-RO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Ț</a:t>
            </a: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primire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o-RO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</a:t>
            </a: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cuvinte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o-RO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imagini</a:t>
            </a:r>
            <a:br>
              <a:rPr lang="ro-RO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o-RO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o-RO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o-RO" sz="49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Portugalia </a:t>
            </a:r>
            <a:br>
              <a:rPr lang="ro-RO" sz="49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o-RO" sz="49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o-RO" sz="49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br>
              <a:rPr lang="ro-RO" sz="49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o-RO" sz="49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o-RO" sz="49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br>
              <a:rPr lang="ro-RO" sz="49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o-RO" sz="4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49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Imagini pentru FADO">
            <a:extLst>
              <a:ext uri="{FF2B5EF4-FFF2-40B4-BE49-F238E27FC236}">
                <a16:creationId xmlns:a16="http://schemas.microsoft.com/office/drawing/2014/main" id="{D27C0846-7B9B-4FF3-95E7-93163C69F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84" y="3429000"/>
            <a:ext cx="2952328" cy="2632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381FD31-53F9-45AA-8F5C-BAEA7F9F4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580" y="2564904"/>
            <a:ext cx="3675307" cy="2632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8737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90AB6-24C6-4E7E-872D-480F669EC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29" y="548680"/>
            <a:ext cx="10741556" cy="877912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Lisabona</a:t>
            </a:r>
            <a:endParaRPr lang="de-DE" sz="4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515E8-B799-4FDF-BCF5-DC97FDB86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9749" y="1562171"/>
            <a:ext cx="10360501" cy="4462272"/>
          </a:xfrm>
        </p:spPr>
        <p:txBody>
          <a:bodyPr/>
          <a:lstStyle/>
          <a:p>
            <a:pPr algn="just"/>
            <a:r>
              <a:rPr lang="en-US" b="1" dirty="0">
                <a:solidFill>
                  <a:srgbClr val="002060"/>
                </a:solidFill>
              </a:rPr>
              <a:t>Capital</a:t>
            </a:r>
            <a:r>
              <a:rPr lang="ro-RO" b="1" dirty="0">
                <a:solidFill>
                  <a:srgbClr val="002060"/>
                </a:solidFill>
              </a:rPr>
              <a:t>ă</a:t>
            </a:r>
            <a:r>
              <a:rPr lang="en-US" b="1" dirty="0">
                <a:solidFill>
                  <a:srgbClr val="002060"/>
                </a:solidFill>
              </a:rPr>
              <a:t> cultural</a:t>
            </a:r>
            <a:r>
              <a:rPr lang="ro-RO" b="1" dirty="0">
                <a:solidFill>
                  <a:srgbClr val="002060"/>
                </a:solidFill>
              </a:rPr>
              <a:t>ă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european</a:t>
            </a:r>
            <a:r>
              <a:rPr lang="ro-RO" b="1" dirty="0">
                <a:solidFill>
                  <a:srgbClr val="002060"/>
                </a:solidFill>
              </a:rPr>
              <a:t>ă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ro-RO" b="1" dirty="0">
                <a:solidFill>
                  <a:srgbClr val="002060"/>
                </a:solidFill>
              </a:rPr>
              <a:t>î</a:t>
            </a:r>
            <a:r>
              <a:rPr lang="en-US" b="1" dirty="0">
                <a:solidFill>
                  <a:srgbClr val="002060"/>
                </a:solidFill>
              </a:rPr>
              <a:t>n 1998</a:t>
            </a:r>
            <a:r>
              <a:rPr lang="ro-RO" b="1" dirty="0">
                <a:solidFill>
                  <a:srgbClr val="002060"/>
                </a:solidFill>
              </a:rPr>
              <a:t>.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endParaRPr lang="ro-RO" b="1" dirty="0">
              <a:solidFill>
                <a:srgbClr val="002060"/>
              </a:solidFill>
            </a:endParaRPr>
          </a:p>
          <a:p>
            <a:pPr algn="just"/>
            <a:r>
              <a:rPr lang="en-US" b="1" dirty="0" err="1">
                <a:solidFill>
                  <a:srgbClr val="002060"/>
                </a:solidFill>
              </a:rPr>
              <a:t>Lisabona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este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capitala</a:t>
            </a:r>
            <a:r>
              <a:rPr lang="en-US" b="1" dirty="0">
                <a:solidFill>
                  <a:srgbClr val="002060"/>
                </a:solidFill>
              </a:rPr>
              <a:t> Po</a:t>
            </a:r>
            <a:r>
              <a:rPr lang="ro-RO" b="1" dirty="0">
                <a:solidFill>
                  <a:srgbClr val="002060"/>
                </a:solidFill>
              </a:rPr>
              <a:t>rtugaliei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ro-RO" b="1" dirty="0">
                <a:solidFill>
                  <a:srgbClr val="002060"/>
                </a:solidFill>
              </a:rPr>
              <a:t>și în același timp cel mai mare oraș al acestei țări.</a:t>
            </a:r>
          </a:p>
          <a:p>
            <a:pPr algn="just"/>
            <a:r>
              <a:rPr lang="en-US" b="1" dirty="0">
                <a:solidFill>
                  <a:srgbClr val="002060"/>
                </a:solidFill>
              </a:rPr>
              <a:t>Este un </a:t>
            </a:r>
            <a:r>
              <a:rPr lang="en-US" b="1" dirty="0" err="1">
                <a:solidFill>
                  <a:srgbClr val="002060"/>
                </a:solidFill>
              </a:rPr>
              <a:t>puternic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centru</a:t>
            </a:r>
            <a:r>
              <a:rPr lang="en-US" b="1" dirty="0">
                <a:solidFill>
                  <a:srgbClr val="002060"/>
                </a:solidFill>
              </a:rPr>
              <a:t> economic, cultural </a:t>
            </a:r>
            <a:r>
              <a:rPr lang="ro-RO" b="1" dirty="0" err="1">
                <a:solidFill>
                  <a:srgbClr val="002060"/>
                </a:solidFill>
              </a:rPr>
              <a:t>ș</a:t>
            </a:r>
            <a:r>
              <a:rPr lang="en-US" b="1" dirty="0">
                <a:solidFill>
                  <a:srgbClr val="002060"/>
                </a:solidFill>
              </a:rPr>
              <a:t>i </a:t>
            </a:r>
            <a:r>
              <a:rPr lang="en-US" b="1" dirty="0" err="1">
                <a:solidFill>
                  <a:srgbClr val="002060"/>
                </a:solidFill>
              </a:rPr>
              <a:t>turistic</a:t>
            </a:r>
            <a:r>
              <a:rPr lang="en-US" b="1" dirty="0">
                <a:solidFill>
                  <a:srgbClr val="002060"/>
                </a:solidFill>
              </a:rPr>
              <a:t>.</a:t>
            </a:r>
            <a:endParaRPr lang="ro-RO" b="1" dirty="0">
              <a:solidFill>
                <a:srgbClr val="002060"/>
              </a:solidFill>
            </a:endParaRPr>
          </a:p>
          <a:p>
            <a:pPr algn="just"/>
            <a:r>
              <a:rPr lang="en-US" b="1" dirty="0">
                <a:solidFill>
                  <a:srgbClr val="002060"/>
                </a:solidFill>
              </a:rPr>
              <a:t>Cu o </a:t>
            </a:r>
            <a:r>
              <a:rPr lang="en-US" b="1" dirty="0" err="1">
                <a:solidFill>
                  <a:srgbClr val="002060"/>
                </a:solidFill>
              </a:rPr>
              <a:t>istorie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mai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veche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dec</a:t>
            </a:r>
            <a:r>
              <a:rPr lang="ro-RO" b="1" dirty="0">
                <a:solidFill>
                  <a:srgbClr val="002060"/>
                </a:solidFill>
              </a:rPr>
              <a:t>â</a:t>
            </a:r>
            <a:r>
              <a:rPr lang="en-US" b="1" dirty="0">
                <a:solidFill>
                  <a:srgbClr val="002060"/>
                </a:solidFill>
              </a:rPr>
              <a:t>t a </a:t>
            </a:r>
            <a:r>
              <a:rPr lang="en-US" b="1" dirty="0" err="1">
                <a:solidFill>
                  <a:srgbClr val="002060"/>
                </a:solidFill>
              </a:rPr>
              <a:t>altor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capitale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europene</a:t>
            </a:r>
            <a:r>
              <a:rPr lang="en-US" b="1" dirty="0">
                <a:solidFill>
                  <a:srgbClr val="002060"/>
                </a:solidFill>
              </a:rPr>
              <a:t> precum </a:t>
            </a:r>
            <a:r>
              <a:rPr lang="en-US" b="1" dirty="0" err="1">
                <a:solidFill>
                  <a:srgbClr val="002060"/>
                </a:solidFill>
              </a:rPr>
              <a:t>Londra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ro-RO" b="1" dirty="0" err="1">
                <a:solidFill>
                  <a:srgbClr val="002060"/>
                </a:solidFill>
              </a:rPr>
              <a:t>ș</a:t>
            </a:r>
            <a:r>
              <a:rPr lang="en-US" b="1" dirty="0">
                <a:solidFill>
                  <a:srgbClr val="002060"/>
                </a:solidFill>
              </a:rPr>
              <a:t>i Paris</a:t>
            </a:r>
            <a:r>
              <a:rPr lang="ro-RO" b="1" dirty="0">
                <a:solidFill>
                  <a:srgbClr val="002060"/>
                </a:solidFill>
              </a:rPr>
              <a:t>,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Lisabona</a:t>
            </a:r>
            <a:r>
              <a:rPr lang="en-US" b="1" dirty="0">
                <a:solidFill>
                  <a:srgbClr val="002060"/>
                </a:solidFill>
              </a:rPr>
              <a:t> are </a:t>
            </a:r>
            <a:r>
              <a:rPr lang="ro-RO" b="1" dirty="0">
                <a:solidFill>
                  <a:srgbClr val="002060"/>
                </a:solidFill>
              </a:rPr>
              <a:t>î</a:t>
            </a:r>
            <a:r>
              <a:rPr lang="en-US" b="1" dirty="0">
                <a:solidFill>
                  <a:srgbClr val="002060"/>
                </a:solidFill>
              </a:rPr>
              <a:t>n </a:t>
            </a:r>
            <a:r>
              <a:rPr lang="en-US" b="1" dirty="0" err="1">
                <a:solidFill>
                  <a:srgbClr val="002060"/>
                </a:solidFill>
              </a:rPr>
              <a:t>patrimoni</a:t>
            </a:r>
            <a:r>
              <a:rPr lang="ro-RO" b="1" dirty="0">
                <a:solidFill>
                  <a:srgbClr val="002060"/>
                </a:solidFill>
              </a:rPr>
              <a:t>u</a:t>
            </a:r>
            <a:r>
              <a:rPr lang="en-US" b="1" dirty="0">
                <a:solidFill>
                  <a:srgbClr val="002060"/>
                </a:solidFill>
              </a:rPr>
              <a:t>l UNESCO </a:t>
            </a:r>
            <a:r>
              <a:rPr lang="en-US" b="1" dirty="0" err="1">
                <a:solidFill>
                  <a:srgbClr val="002060"/>
                </a:solidFill>
              </a:rPr>
              <a:t>dou</a:t>
            </a:r>
            <a:r>
              <a:rPr lang="ro-RO" b="1" dirty="0">
                <a:solidFill>
                  <a:srgbClr val="002060"/>
                </a:solidFill>
              </a:rPr>
              <a:t>ă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monumente</a:t>
            </a:r>
            <a:r>
              <a:rPr lang="ro-RO" b="1" dirty="0">
                <a:solidFill>
                  <a:srgbClr val="002060"/>
                </a:solidFill>
              </a:rPr>
              <a:t>: </a:t>
            </a:r>
            <a:r>
              <a:rPr lang="en-US" b="1" dirty="0" err="1">
                <a:solidFill>
                  <a:srgbClr val="002060"/>
                </a:solidFill>
              </a:rPr>
              <a:t>Turnul</a:t>
            </a:r>
            <a:r>
              <a:rPr lang="en-US" b="1" dirty="0">
                <a:solidFill>
                  <a:srgbClr val="002060"/>
                </a:solidFill>
              </a:rPr>
              <a:t> Belem </a:t>
            </a:r>
            <a:r>
              <a:rPr lang="ro-RO" b="1" dirty="0" err="1">
                <a:solidFill>
                  <a:srgbClr val="002060"/>
                </a:solidFill>
              </a:rPr>
              <a:t>ș</a:t>
            </a:r>
            <a:r>
              <a:rPr lang="en-US" b="1" dirty="0">
                <a:solidFill>
                  <a:srgbClr val="002060"/>
                </a:solidFill>
              </a:rPr>
              <a:t>i M</a:t>
            </a:r>
            <a:r>
              <a:rPr lang="ro-RO" b="1" dirty="0">
                <a:solidFill>
                  <a:srgbClr val="002060"/>
                </a:solidFill>
              </a:rPr>
              <a:t>ă</a:t>
            </a:r>
            <a:r>
              <a:rPr lang="en-US" b="1" dirty="0">
                <a:solidFill>
                  <a:srgbClr val="002060"/>
                </a:solidFill>
              </a:rPr>
              <a:t>n</a:t>
            </a:r>
            <a:r>
              <a:rPr lang="ro-RO" b="1" dirty="0">
                <a:solidFill>
                  <a:srgbClr val="002060"/>
                </a:solidFill>
              </a:rPr>
              <a:t>ă</a:t>
            </a:r>
            <a:r>
              <a:rPr lang="en-US" b="1" dirty="0" err="1">
                <a:solidFill>
                  <a:srgbClr val="002060"/>
                </a:solidFill>
              </a:rPr>
              <a:t>stirea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Jeronimos</a:t>
            </a:r>
            <a:r>
              <a:rPr lang="ro-RO" b="1" dirty="0">
                <a:solidFill>
                  <a:srgbClr val="002060"/>
                </a:solidFill>
              </a:rPr>
              <a:t>,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precum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ro-RO" b="1" dirty="0" err="1">
                <a:solidFill>
                  <a:srgbClr val="002060"/>
                </a:solidFill>
              </a:rPr>
              <a:t>ș</a:t>
            </a:r>
            <a:r>
              <a:rPr lang="en-US" b="1" dirty="0">
                <a:solidFill>
                  <a:srgbClr val="002060"/>
                </a:solidFill>
              </a:rPr>
              <a:t>i FADO</a:t>
            </a:r>
            <a:r>
              <a:rPr lang="ro-RO" b="1" dirty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-</a:t>
            </a:r>
            <a:r>
              <a:rPr lang="ro-RO" b="1" dirty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c</a:t>
            </a:r>
            <a:r>
              <a:rPr lang="ro-RO" b="1" dirty="0">
                <a:solidFill>
                  <a:srgbClr val="002060"/>
                </a:solidFill>
              </a:rPr>
              <a:t>â</a:t>
            </a:r>
            <a:r>
              <a:rPr lang="en-US" b="1" dirty="0" err="1">
                <a:solidFill>
                  <a:srgbClr val="002060"/>
                </a:solidFill>
              </a:rPr>
              <a:t>ntecul</a:t>
            </a:r>
            <a:r>
              <a:rPr lang="en-US" b="1" dirty="0">
                <a:solidFill>
                  <a:srgbClr val="002060"/>
                </a:solidFill>
              </a:rPr>
              <a:t> popular urban al </a:t>
            </a:r>
            <a:r>
              <a:rPr lang="en-US" b="1" dirty="0" err="1">
                <a:solidFill>
                  <a:srgbClr val="002060"/>
                </a:solidFill>
              </a:rPr>
              <a:t>Portugaliei</a:t>
            </a:r>
            <a:r>
              <a:rPr lang="ro-RO" b="1" dirty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…</a:t>
            </a:r>
            <a:r>
              <a:rPr lang="ro-RO" b="1" dirty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un </a:t>
            </a:r>
            <a:r>
              <a:rPr lang="en-US" b="1" dirty="0" err="1">
                <a:solidFill>
                  <a:srgbClr val="002060"/>
                </a:solidFill>
              </a:rPr>
              <a:t>sal</a:t>
            </a:r>
            <a:r>
              <a:rPr lang="en-US" b="1" dirty="0">
                <a:solidFill>
                  <a:srgbClr val="002060"/>
                </a:solidFill>
              </a:rPr>
              <a:t>, o </a:t>
            </a:r>
            <a:r>
              <a:rPr lang="en-US" b="1" dirty="0" err="1">
                <a:solidFill>
                  <a:srgbClr val="002060"/>
                </a:solidFill>
              </a:rPr>
              <a:t>chitar</a:t>
            </a:r>
            <a:r>
              <a:rPr lang="ro-RO" b="1" dirty="0">
                <a:solidFill>
                  <a:srgbClr val="002060"/>
                </a:solidFill>
              </a:rPr>
              <a:t>ă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portughez</a:t>
            </a:r>
            <a:r>
              <a:rPr lang="ro-RO" b="1" dirty="0">
                <a:solidFill>
                  <a:srgbClr val="002060"/>
                </a:solidFill>
              </a:rPr>
              <a:t>ă,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it-IT" b="1" dirty="0">
                <a:solidFill>
                  <a:srgbClr val="002060"/>
                </a:solidFill>
              </a:rPr>
              <a:t>o voce şi o emoţie sinceră,</a:t>
            </a:r>
            <a:r>
              <a:rPr lang="ro-RO" b="1" dirty="0">
                <a:solidFill>
                  <a:srgbClr val="002060"/>
                </a:solidFill>
              </a:rPr>
              <a:t> </a:t>
            </a:r>
            <a:r>
              <a:rPr lang="it-IT" b="1" dirty="0">
                <a:solidFill>
                  <a:srgbClr val="002060"/>
                </a:solidFill>
              </a:rPr>
              <a:t>ingredientele muzicii fado.</a:t>
            </a:r>
            <a:endParaRPr lang="de-D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44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88825" cy="710140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5" name="Picture 2" descr="Imagini pentru fado in patrimoniu mondial">
            <a:extLst>
              <a:ext uri="{FF2B5EF4-FFF2-40B4-BE49-F238E27FC236}">
                <a16:creationId xmlns:a16="http://schemas.microsoft.com/office/drawing/2014/main" id="{874018E6-FFE4-4372-BB88-18A05E6D91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6397">
            <a:off x="138080" y="4032707"/>
            <a:ext cx="4084272" cy="1855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Manastirea Jeronimos Lisabona Portugalia">
            <a:extLst>
              <a:ext uri="{FF2B5EF4-FFF2-40B4-BE49-F238E27FC236}">
                <a16:creationId xmlns:a16="http://schemas.microsoft.com/office/drawing/2014/main" id="{73655019-91D2-4CA2-902A-92B5BAB63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86700" y="2899480"/>
            <a:ext cx="2900123" cy="3971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:\Users\cobza\Desktop\IMG-20180904-WA0016.jpg">
            <a:extLst>
              <a:ext uri="{FF2B5EF4-FFF2-40B4-BE49-F238E27FC236}">
                <a16:creationId xmlns:a16="http://schemas.microsoft.com/office/drawing/2014/main" id="{17924C7F-E4AA-4EB7-82AC-B67F5AC14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537">
            <a:off x="7495645" y="753539"/>
            <a:ext cx="4604083" cy="1837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Imagini pentru fado in patrimoniu mondial">
            <a:extLst>
              <a:ext uri="{FF2B5EF4-FFF2-40B4-BE49-F238E27FC236}">
                <a16:creationId xmlns:a16="http://schemas.microsoft.com/office/drawing/2014/main" id="{32C7E104-E78C-4053-BC9C-BF53127DA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7887">
            <a:off x="245995" y="724876"/>
            <a:ext cx="3410891" cy="2269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Turnul Belem">
            <a:extLst>
              <a:ext uri="{FF2B5EF4-FFF2-40B4-BE49-F238E27FC236}">
                <a16:creationId xmlns:a16="http://schemas.microsoft.com/office/drawing/2014/main" id="{4FD3403E-DE7E-4A3D-85EB-69C41F839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524" y="3867880"/>
            <a:ext cx="4036900" cy="2702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BBFA21-2A11-4BB9-A2B7-ADE192E38E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886" y="344911"/>
            <a:ext cx="3795812" cy="3206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9601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9399" y="2093874"/>
            <a:ext cx="3544130" cy="4725506"/>
          </a:xfrm>
          <a:prstGeom prst="rect">
            <a:avLst/>
          </a:prstGeom>
        </p:spPr>
      </p:pic>
      <p:sp>
        <p:nvSpPr>
          <p:cNvPr id="6" name="AutoShape 2" descr="https://apis.mail.yahoo.com/ws/v3/mailboxes/@.id==VjN-w9puS9wBVMecMp8JrBDuH-GTfqn-t1uHYM5gXqLhxg5QEglZNqK58in3q923mGQf6F676llwJijNHGM9Rx73ng/messages/@.id==AEohkD8FSOblXfgWHwwVwKjorcE/content/parts/@.id==2/thumbnail?appId=YMailNorr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81333" y="2060848"/>
            <a:ext cx="4080808" cy="54410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8509" y="399398"/>
            <a:ext cx="4242717" cy="31820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23940">
            <a:off x="4655251" y="263668"/>
            <a:ext cx="3048000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073" y="4269748"/>
            <a:ext cx="3451002" cy="258825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7890AB6-24C6-4E7E-872D-480F669EC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30" y="750156"/>
            <a:ext cx="2474069" cy="656511"/>
          </a:xfrm>
          <a:blipFill>
            <a:blip r:embed="rId7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FLUX I</a:t>
            </a:r>
            <a:endParaRPr lang="de-DE" sz="4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893" y="160338"/>
            <a:ext cx="2857886" cy="21434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527" y="2060848"/>
            <a:ext cx="3213591" cy="241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6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628" y="3783439"/>
            <a:ext cx="4187957" cy="314096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2805">
            <a:off x="238499" y="1190197"/>
            <a:ext cx="2747963" cy="2747963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7890AB6-24C6-4E7E-872D-480F669ECCC8}"/>
              </a:ext>
            </a:extLst>
          </p:cNvPr>
          <p:cNvSpPr txBox="1">
            <a:spLocks/>
          </p:cNvSpPr>
          <p:nvPr/>
        </p:nvSpPr>
        <p:spPr>
          <a:xfrm>
            <a:off x="333772" y="260648"/>
            <a:ext cx="2088231" cy="805904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vert="horz" lIns="91440" tIns="45720" rIns="91440" bIns="45720" rtlCol="0" anchor="ctr"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FLUX II</a:t>
            </a:r>
            <a:endParaRPr lang="de-DE" sz="4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756" y="130324"/>
            <a:ext cx="2852936" cy="28529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188" y="24080"/>
            <a:ext cx="3600401" cy="27003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94312" y="499492"/>
            <a:ext cx="3995936" cy="29969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085" y="2716409"/>
            <a:ext cx="2911883" cy="21839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550" y="4587404"/>
            <a:ext cx="2966040" cy="2224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268" y="3302861"/>
            <a:ext cx="2910103" cy="21825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120" y="5196425"/>
            <a:ext cx="3556319" cy="17287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746" y="2364458"/>
            <a:ext cx="3491880" cy="26189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982" y="4976279"/>
            <a:ext cx="2882625" cy="216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3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81844" y="332656"/>
            <a:ext cx="10657184" cy="6108272"/>
          </a:xfrm>
          <a:prstGeom prst="roundRect">
            <a:avLst/>
          </a:prstGeom>
          <a:solidFill>
            <a:srgbClr val="E6D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16D9B5-6F27-40D3-93C4-24656A5CF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3" y="116633"/>
            <a:ext cx="10360501" cy="4248471"/>
          </a:xfrm>
        </p:spPr>
        <p:txBody>
          <a:bodyPr>
            <a:normAutofit/>
          </a:bodyPr>
          <a:lstStyle/>
          <a:p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Rezultate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4900" b="1" dirty="0">
                <a:solidFill>
                  <a:srgbClr val="0070C0"/>
                </a:solidFill>
              </a:rPr>
              <a:t> </a:t>
            </a:r>
            <a:br>
              <a:rPr lang="en-US" sz="4900" b="1" dirty="0">
                <a:solidFill>
                  <a:srgbClr val="0070C0"/>
                </a:solidFill>
              </a:rPr>
            </a:br>
            <a:r>
              <a:rPr lang="de-DE" b="1" dirty="0" err="1"/>
              <a:t>Intangibile</a:t>
            </a:r>
            <a:r>
              <a:rPr lang="de-DE" b="1" dirty="0"/>
              <a:t>:</a:t>
            </a:r>
            <a:br>
              <a:rPr lang="de-DE" dirty="0"/>
            </a:br>
            <a:r>
              <a:rPr lang="de-DE" sz="3100" b="1" dirty="0"/>
              <a:t>-</a:t>
            </a:r>
            <a:r>
              <a:rPr lang="es-ES" sz="3100" b="1" dirty="0" err="1"/>
              <a:t>competenţe</a:t>
            </a:r>
            <a:r>
              <a:rPr lang="es-ES" sz="3100" b="1" dirty="0"/>
              <a:t> </a:t>
            </a:r>
            <a:r>
              <a:rPr lang="es-ES" sz="3100" b="1" dirty="0" err="1"/>
              <a:t>şi</a:t>
            </a:r>
            <a:r>
              <a:rPr lang="es-ES" sz="3100" b="1" dirty="0"/>
              <a:t> </a:t>
            </a:r>
            <a:r>
              <a:rPr lang="es-ES" sz="3100" b="1" dirty="0" err="1"/>
              <a:t>experienţe</a:t>
            </a:r>
            <a:r>
              <a:rPr lang="es-ES" sz="3100" b="1" dirty="0"/>
              <a:t> </a:t>
            </a:r>
            <a:r>
              <a:rPr lang="es-ES" sz="3100" b="1" dirty="0" err="1"/>
              <a:t>acumulate</a:t>
            </a:r>
            <a:r>
              <a:rPr lang="es-ES" sz="3100" b="1" dirty="0"/>
              <a:t> de </a:t>
            </a:r>
            <a:r>
              <a:rPr lang="es-ES" sz="3100" b="1" dirty="0" err="1"/>
              <a:t>participanţii</a:t>
            </a:r>
            <a:r>
              <a:rPr lang="es-ES" sz="3100" b="1" dirty="0"/>
              <a:t> la </a:t>
            </a:r>
            <a:r>
              <a:rPr lang="es-ES" sz="3100" b="1" dirty="0" err="1"/>
              <a:t>activităţi</a:t>
            </a:r>
            <a:br>
              <a:rPr lang="es-ES" sz="3100" b="1" dirty="0"/>
            </a:br>
            <a:r>
              <a:rPr lang="es-ES" sz="3100" b="1" dirty="0"/>
              <a:t>-</a:t>
            </a:r>
            <a:r>
              <a:rPr lang="de-DE" sz="3100" b="1" dirty="0" err="1"/>
              <a:t>competenţe</a:t>
            </a:r>
            <a:r>
              <a:rPr lang="de-DE" sz="3100" b="1" dirty="0"/>
              <a:t> </a:t>
            </a:r>
            <a:r>
              <a:rPr lang="de-DE" sz="3100" b="1" dirty="0" err="1"/>
              <a:t>şi</a:t>
            </a:r>
            <a:r>
              <a:rPr lang="de-DE" sz="3100" b="1" dirty="0"/>
              <a:t> </a:t>
            </a:r>
            <a:r>
              <a:rPr lang="de-DE" sz="3100" b="1" dirty="0" err="1"/>
              <a:t>experienţe</a:t>
            </a:r>
            <a:r>
              <a:rPr lang="de-DE" sz="3100" b="1" dirty="0"/>
              <a:t> personale </a:t>
            </a:r>
            <a:r>
              <a:rPr lang="de-DE" sz="3100" b="1" dirty="0" err="1"/>
              <a:t>dobândite</a:t>
            </a:r>
            <a:r>
              <a:rPr lang="de-DE" sz="3100" b="1" dirty="0"/>
              <a:t> de </a:t>
            </a:r>
            <a:r>
              <a:rPr lang="de-DE" sz="3100" b="1" dirty="0" err="1"/>
              <a:t>membrii</a:t>
            </a:r>
            <a:r>
              <a:rPr lang="de-DE" sz="3100" b="1" dirty="0"/>
              <a:t> </a:t>
            </a:r>
            <a:r>
              <a:rPr lang="de-DE" sz="3100" b="1" dirty="0" err="1"/>
              <a:t>echipei</a:t>
            </a:r>
            <a:r>
              <a:rPr lang="de-DE" sz="3100" b="1" dirty="0"/>
              <a:t> de </a:t>
            </a:r>
            <a:r>
              <a:rPr lang="de-DE" sz="3100" b="1" dirty="0" err="1"/>
              <a:t>proiect</a:t>
            </a:r>
            <a:br>
              <a:rPr lang="de-DE" sz="3100" b="1" dirty="0"/>
            </a:br>
            <a:r>
              <a:rPr lang="it-IT" sz="3100" b="1" dirty="0"/>
              <a:t>- mai </a:t>
            </a:r>
            <a:r>
              <a:rPr lang="it-IT" sz="3100" b="1" dirty="0" err="1"/>
              <a:t>bună</a:t>
            </a:r>
            <a:r>
              <a:rPr lang="it-IT" sz="3100" b="1" dirty="0"/>
              <a:t> </a:t>
            </a:r>
            <a:r>
              <a:rPr lang="it-IT" sz="3100" b="1" dirty="0" err="1"/>
              <a:t>sensibilizare</a:t>
            </a:r>
            <a:r>
              <a:rPr lang="it-IT" sz="3100" b="1" dirty="0"/>
              <a:t> </a:t>
            </a:r>
            <a:r>
              <a:rPr lang="it-IT" sz="3100" b="1" dirty="0" err="1"/>
              <a:t>culturală</a:t>
            </a:r>
            <a:br>
              <a:rPr lang="it-IT" sz="3100" b="1" dirty="0"/>
            </a:br>
            <a:r>
              <a:rPr lang="it-IT" sz="3100" b="1" dirty="0"/>
              <a:t>-</a:t>
            </a:r>
            <a:r>
              <a:rPr lang="de-DE" sz="3100" b="1" dirty="0" err="1"/>
              <a:t>ameliorarea</a:t>
            </a:r>
            <a:r>
              <a:rPr lang="de-DE" sz="3100" b="1" dirty="0"/>
              <a:t> </a:t>
            </a:r>
            <a:r>
              <a:rPr lang="de-DE" sz="3100" b="1" dirty="0" err="1"/>
              <a:t>competentelor</a:t>
            </a:r>
            <a:r>
              <a:rPr lang="de-DE" sz="3100" b="1" dirty="0"/>
              <a:t> </a:t>
            </a:r>
            <a:r>
              <a:rPr lang="de-DE" sz="3100" b="1" dirty="0" err="1"/>
              <a:t>lingvistice</a:t>
            </a:r>
            <a:br>
              <a:rPr lang="de-DE" dirty="0"/>
            </a:br>
            <a:endParaRPr lang="de-DE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 descr="Resultado de imagem para aprender linguas">
            <a:extLst>
              <a:ext uri="{FF2B5EF4-FFF2-40B4-BE49-F238E27FC236}">
                <a16:creationId xmlns:a16="http://schemas.microsoft.com/office/drawing/2014/main" id="{BFE12569-E70D-4B8B-B99D-EEB52CEC8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3933056"/>
            <a:ext cx="9649072" cy="2723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8132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37828" y="260648"/>
            <a:ext cx="10801200" cy="6274983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67170-AD71-495C-B98E-15435622B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860" y="548680"/>
            <a:ext cx="10360501" cy="1670000"/>
          </a:xfrm>
        </p:spPr>
        <p:txBody>
          <a:bodyPr>
            <a:normAutofit fontScale="90000"/>
          </a:bodyPr>
          <a:lstStyle/>
          <a:p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Rezultate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5400" b="1" dirty="0">
                <a:solidFill>
                  <a:srgbClr val="0070C0"/>
                </a:solidFill>
              </a:rPr>
              <a:t> </a:t>
            </a:r>
            <a:br>
              <a:rPr lang="en-US" sz="5400" b="1" dirty="0">
                <a:solidFill>
                  <a:srgbClr val="0070C0"/>
                </a:solidFill>
              </a:rPr>
            </a:br>
            <a:r>
              <a:rPr lang="ro-RO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R</a:t>
            </a:r>
            <a:r>
              <a:rPr lang="pt-PT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efle</a:t>
            </a:r>
            <a:r>
              <a:rPr lang="ro-RO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ctare</a:t>
            </a:r>
            <a:r>
              <a:rPr lang="pt-PT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o-RO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asupra</a:t>
            </a:r>
            <a:r>
              <a:rPr lang="pt-PT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valor</a:t>
            </a:r>
            <a:r>
              <a:rPr lang="ro-RO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ilor </a:t>
            </a:r>
            <a:r>
              <a:rPr lang="pt-PT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</a:t>
            </a:r>
            <a:r>
              <a:rPr lang="ro-RO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unii</a:t>
            </a:r>
            <a:r>
              <a:rPr lang="pt-PT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Europe</a:t>
            </a:r>
            <a:r>
              <a:rPr lang="ro-RO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</a:t>
            </a:r>
            <a:br>
              <a:rPr lang="pt-PT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de-DE" sz="40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3" descr="C:\Users\Dancan\Desktop\INCERCARE-1.png">
            <a:extLst>
              <a:ext uri="{FF2B5EF4-FFF2-40B4-BE49-F238E27FC236}">
                <a16:creationId xmlns:a16="http://schemas.microsoft.com/office/drawing/2014/main" id="{615DABA8-551A-4FDC-AF8D-6D3D462DCC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6110" y="1988840"/>
            <a:ext cx="5724636" cy="4474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2386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37828" y="332656"/>
            <a:ext cx="10801200" cy="6108272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F8FD61-8AC5-4B6C-9AD3-D5E8DBE2F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877" y="1196752"/>
            <a:ext cx="10585176" cy="1152128"/>
          </a:xfrm>
        </p:spPr>
        <p:txBody>
          <a:bodyPr>
            <a:normAutofit fontScale="90000"/>
          </a:bodyPr>
          <a:lstStyle/>
          <a:p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Rezultate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5400" b="1" dirty="0">
                <a:solidFill>
                  <a:srgbClr val="0070C0"/>
                </a:solidFill>
              </a:rPr>
              <a:t> </a:t>
            </a:r>
            <a:br>
              <a:rPr lang="ro-RO" sz="5400" b="1" dirty="0">
                <a:solidFill>
                  <a:srgbClr val="0070C0"/>
                </a:solidFill>
              </a:rPr>
            </a:b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o-RO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o-RO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pt-PT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ro-RO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zvoltarea</a:t>
            </a:r>
            <a:r>
              <a:rPr lang="pt-PT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capaci</a:t>
            </a:r>
            <a:r>
              <a:rPr lang="ro-RO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tăţii</a:t>
            </a:r>
            <a:r>
              <a:rPr lang="pt-PT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ro-RO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lucra în</a:t>
            </a:r>
            <a:r>
              <a:rPr lang="pt-PT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</a:t>
            </a:r>
            <a:r>
              <a:rPr lang="ro-RO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</a:t>
            </a:r>
            <a:r>
              <a:rPr lang="pt-PT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</a:t>
            </a:r>
            <a:r>
              <a:rPr lang="ro-RO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ă</a:t>
            </a:r>
            <a:r>
              <a:rPr lang="pt-PT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o-RO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împărtăşire a</a:t>
            </a:r>
            <a:r>
              <a:rPr lang="pt-PT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</a:t>
            </a:r>
            <a:r>
              <a:rPr lang="ro-RO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unoştinţelor</a:t>
            </a:r>
            <a:r>
              <a:rPr lang="pt-PT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o-RO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şi</a:t>
            </a:r>
            <a:r>
              <a:rPr lang="pt-PT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experi</a:t>
            </a:r>
            <a:r>
              <a:rPr lang="ro-RO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enţelor</a:t>
            </a:r>
            <a:endParaRPr lang="de-DE" sz="40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Resultado de imagem para teamwork people school">
            <a:extLst>
              <a:ext uri="{FF2B5EF4-FFF2-40B4-BE49-F238E27FC236}">
                <a16:creationId xmlns:a16="http://schemas.microsoft.com/office/drawing/2014/main" id="{5E6C79B4-CFB2-425D-ABE8-57BBE0E0F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0117" y="2636912"/>
            <a:ext cx="5328592" cy="3539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9432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0649"/>
            <a:ext cx="12287100" cy="864095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ro-RO" sz="49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9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Obiectivele</a:t>
            </a:r>
            <a:r>
              <a:rPr lang="en-US" sz="49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9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proiectului</a:t>
            </a:r>
            <a:r>
              <a:rPr lang="en-US" sz="49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843075441"/>
              </p:ext>
            </p:extLst>
          </p:nvPr>
        </p:nvGraphicFramePr>
        <p:xfrm>
          <a:off x="1825862" y="1340767"/>
          <a:ext cx="8991600" cy="5376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2673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721A-57C9-40D2-B253-205375669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" y="332656"/>
            <a:ext cx="12188825" cy="935931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ro-RO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Rezultate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de-DE" sz="4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1D8C8-DBB8-4E8B-944B-6791233E9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828" y="1484784"/>
            <a:ext cx="10729192" cy="5112568"/>
          </a:xfrm>
          <a:solidFill>
            <a:srgbClr val="FFFF66"/>
          </a:solidFill>
        </p:spPr>
        <p:txBody>
          <a:bodyPr>
            <a:normAutofit fontScale="55000" lnSpcReduction="20000"/>
          </a:bodyPr>
          <a:lstStyle/>
          <a:p>
            <a:pPr fontAlgn="base"/>
            <a:r>
              <a:rPr lang="en-US" sz="5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Tangibile</a:t>
            </a:r>
            <a:r>
              <a:rPr lang="en-US" sz="5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endParaRPr lang="ro-RO" sz="5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e-DE" sz="3300" b="1" dirty="0" err="1"/>
              <a:t>Certificate</a:t>
            </a:r>
            <a:r>
              <a:rPr lang="de-DE" sz="3300" b="1" dirty="0"/>
              <a:t>: </a:t>
            </a:r>
            <a:r>
              <a:rPr lang="de-DE" sz="3300" b="1" dirty="0" err="1"/>
              <a:t>documentul</a:t>
            </a:r>
            <a:r>
              <a:rPr lang="de-DE" sz="3300" b="1" dirty="0"/>
              <a:t> de </a:t>
            </a:r>
            <a:r>
              <a:rPr lang="de-DE" sz="3300" b="1" dirty="0" err="1"/>
              <a:t>mobilitate</a:t>
            </a:r>
            <a:r>
              <a:rPr lang="de-DE" sz="3300" b="1" dirty="0"/>
              <a:t> Europass, </a:t>
            </a:r>
            <a:r>
              <a:rPr lang="de-DE" sz="3300" b="1" dirty="0" err="1"/>
              <a:t>certificate</a:t>
            </a:r>
            <a:r>
              <a:rPr lang="de-DE" sz="3300" b="1" dirty="0"/>
              <a:t> de </a:t>
            </a:r>
            <a:r>
              <a:rPr lang="de-DE" sz="3300" b="1" dirty="0" err="1"/>
              <a:t>participare</a:t>
            </a:r>
            <a:r>
              <a:rPr lang="de-DE" sz="3300" b="1" dirty="0"/>
              <a:t>, </a:t>
            </a:r>
            <a:r>
              <a:rPr lang="de-DE" sz="3300" b="1" dirty="0" err="1"/>
              <a:t>Suplimentul</a:t>
            </a:r>
            <a:r>
              <a:rPr lang="de-DE" sz="3300" b="1" dirty="0"/>
              <a:t> Europass la </a:t>
            </a:r>
            <a:r>
              <a:rPr lang="de-DE" sz="3300" b="1" dirty="0" err="1"/>
              <a:t>certificatul</a:t>
            </a:r>
            <a:r>
              <a:rPr lang="de-DE" sz="3300" b="1" dirty="0"/>
              <a:t> de </a:t>
            </a:r>
            <a:r>
              <a:rPr lang="de-DE" sz="3300" b="1" dirty="0" err="1"/>
              <a:t>calificare</a:t>
            </a:r>
            <a:endParaRPr lang="de-DE" sz="3300" b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e-DE" sz="3300" b="1" dirty="0" err="1"/>
              <a:t>caiete</a:t>
            </a:r>
            <a:r>
              <a:rPr lang="de-DE" sz="3300" b="1" dirty="0"/>
              <a:t> de </a:t>
            </a:r>
            <a:r>
              <a:rPr lang="de-DE" sz="3300" b="1" dirty="0" err="1"/>
              <a:t>practică</a:t>
            </a:r>
            <a:endParaRPr lang="de-DE" sz="3300" b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e-DE" sz="3300" b="1" dirty="0" err="1"/>
              <a:t>rapoarte</a:t>
            </a:r>
            <a:r>
              <a:rPr lang="de-DE" sz="3300" b="1" dirty="0"/>
              <a:t> </a:t>
            </a:r>
            <a:r>
              <a:rPr lang="de-DE" sz="3300" b="1" dirty="0" err="1"/>
              <a:t>şi</a:t>
            </a:r>
            <a:r>
              <a:rPr lang="de-DE" sz="3300" b="1" dirty="0"/>
              <a:t> </a:t>
            </a:r>
            <a:r>
              <a:rPr lang="de-DE" sz="3300" b="1" dirty="0" err="1"/>
              <a:t>testimoniale</a:t>
            </a:r>
            <a:r>
              <a:rPr lang="de-DE" sz="3300" b="1" dirty="0"/>
              <a:t> </a:t>
            </a:r>
            <a:r>
              <a:rPr lang="de-DE" sz="3300" b="1" dirty="0" err="1"/>
              <a:t>participanţi</a:t>
            </a:r>
            <a:endParaRPr lang="de-DE" sz="3300" b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e-DE" sz="3300" b="1" dirty="0" err="1"/>
              <a:t>portofolii</a:t>
            </a:r>
            <a:r>
              <a:rPr lang="de-DE" sz="3300" b="1" dirty="0"/>
              <a:t> </a:t>
            </a:r>
            <a:r>
              <a:rPr lang="de-DE" sz="3300" b="1" dirty="0" err="1"/>
              <a:t>profesionale</a:t>
            </a:r>
            <a:r>
              <a:rPr lang="de-DE" sz="3300" b="1" dirty="0"/>
              <a:t> </a:t>
            </a:r>
            <a:r>
              <a:rPr lang="de-DE" sz="3300" b="1" dirty="0" err="1"/>
              <a:t>staff</a:t>
            </a:r>
            <a:r>
              <a:rPr lang="de-DE" sz="3300" b="1" dirty="0"/>
              <a:t> VET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it-IT" sz="3300" b="1" dirty="0" err="1"/>
              <a:t>articole</a:t>
            </a:r>
            <a:r>
              <a:rPr lang="it-IT" sz="3300" b="1" dirty="0"/>
              <a:t> </a:t>
            </a:r>
            <a:r>
              <a:rPr lang="it-IT" sz="3300" b="1" dirty="0" err="1"/>
              <a:t>în</a:t>
            </a:r>
            <a:r>
              <a:rPr lang="it-IT" sz="3300" b="1" dirty="0"/>
              <a:t> presa de </a:t>
            </a:r>
            <a:r>
              <a:rPr lang="it-IT" sz="3300" b="1" dirty="0" err="1"/>
              <a:t>specialitate</a:t>
            </a:r>
            <a:endParaRPr lang="it-IT" sz="3300" b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e-DE" sz="3300" b="1" dirty="0" err="1"/>
              <a:t>ghid</a:t>
            </a:r>
            <a:r>
              <a:rPr lang="de-DE" sz="3300" b="1" dirty="0"/>
              <a:t> de </a:t>
            </a:r>
            <a:r>
              <a:rPr lang="de-DE" sz="3300" b="1" dirty="0" err="1"/>
              <a:t>bune</a:t>
            </a:r>
            <a:r>
              <a:rPr lang="de-DE" sz="3300" b="1" dirty="0"/>
              <a:t> </a:t>
            </a:r>
            <a:r>
              <a:rPr lang="de-DE" sz="3300" b="1" dirty="0" err="1"/>
              <a:t>practici</a:t>
            </a:r>
            <a:r>
              <a:rPr lang="de-DE" sz="3300" b="1" dirty="0"/>
              <a:t> </a:t>
            </a:r>
            <a:r>
              <a:rPr lang="de-DE" sz="3300" b="1" dirty="0" err="1"/>
              <a:t>şi</a:t>
            </a:r>
            <a:r>
              <a:rPr lang="de-DE" sz="3300" b="1" dirty="0"/>
              <a:t> </a:t>
            </a:r>
            <a:r>
              <a:rPr lang="de-DE" sz="3300" b="1" dirty="0" err="1"/>
              <a:t>studii</a:t>
            </a:r>
            <a:r>
              <a:rPr lang="de-DE" sz="3300" b="1" dirty="0"/>
              <a:t> de </a:t>
            </a:r>
            <a:r>
              <a:rPr lang="de-DE" sz="3300" b="1" dirty="0" err="1"/>
              <a:t>caz</a:t>
            </a:r>
            <a:r>
              <a:rPr lang="de-DE" sz="3300" b="1" dirty="0"/>
              <a:t> „</a:t>
            </a:r>
            <a:r>
              <a:rPr lang="de-DE" sz="3300" b="1" dirty="0" err="1"/>
              <a:t>Experienţa</a:t>
            </a:r>
            <a:r>
              <a:rPr lang="de-DE" sz="3300" b="1" dirty="0"/>
              <a:t> mea Erasmus+”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it-IT" sz="3300" b="1" dirty="0" err="1"/>
              <a:t>broşura</a:t>
            </a:r>
            <a:r>
              <a:rPr lang="it-IT" sz="3300" b="1" dirty="0"/>
              <a:t> </a:t>
            </a:r>
            <a:r>
              <a:rPr lang="it-IT" sz="3300" b="1" dirty="0" err="1"/>
              <a:t>proiectului</a:t>
            </a:r>
            <a:r>
              <a:rPr lang="it-IT" sz="3300" b="1" dirty="0"/>
              <a:t>” </a:t>
            </a:r>
            <a:r>
              <a:rPr lang="it-IT" sz="3300" b="1" dirty="0" err="1"/>
              <a:t>Învăţând</a:t>
            </a:r>
            <a:r>
              <a:rPr lang="it-IT" sz="3300" b="1" dirty="0"/>
              <a:t> </a:t>
            </a:r>
            <a:r>
              <a:rPr lang="it-IT" sz="3300" b="1" dirty="0" err="1"/>
              <a:t>în</a:t>
            </a:r>
            <a:r>
              <a:rPr lang="it-IT" sz="3300" b="1" dirty="0"/>
              <a:t> Europa”, </a:t>
            </a:r>
            <a:r>
              <a:rPr lang="it-IT" sz="3300" b="1" dirty="0" err="1"/>
              <a:t>varianta</a:t>
            </a:r>
            <a:r>
              <a:rPr lang="it-IT" sz="3300" b="1" dirty="0"/>
              <a:t> </a:t>
            </a:r>
            <a:r>
              <a:rPr lang="it-IT" sz="3300" b="1" dirty="0" err="1"/>
              <a:t>printată</a:t>
            </a:r>
            <a:r>
              <a:rPr lang="it-IT" sz="3300" b="1" dirty="0"/>
              <a:t> </a:t>
            </a:r>
            <a:r>
              <a:rPr lang="it-IT" sz="3300" b="1" dirty="0" err="1"/>
              <a:t>şi</a:t>
            </a:r>
            <a:r>
              <a:rPr lang="it-IT" sz="3300" b="1" dirty="0"/>
              <a:t> on-line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e-DE" sz="3300" b="1" dirty="0" err="1"/>
              <a:t>manualul</a:t>
            </a:r>
            <a:r>
              <a:rPr lang="de-DE" sz="3300" b="1" dirty="0"/>
              <a:t> </a:t>
            </a:r>
            <a:r>
              <a:rPr lang="de-DE" sz="3300" b="1" dirty="0" err="1"/>
              <a:t>managementului</a:t>
            </a:r>
            <a:r>
              <a:rPr lang="de-DE" sz="3300" b="1" dirty="0"/>
              <a:t> de </a:t>
            </a:r>
            <a:r>
              <a:rPr lang="de-DE" sz="3300" b="1" dirty="0" err="1"/>
              <a:t>proiect</a:t>
            </a:r>
            <a:r>
              <a:rPr lang="de-DE" sz="3300" b="1" dirty="0"/>
              <a:t> -</a:t>
            </a:r>
            <a:r>
              <a:rPr lang="de-DE" sz="3300" b="1" dirty="0" err="1"/>
              <a:t>varianta</a:t>
            </a:r>
            <a:r>
              <a:rPr lang="de-DE" sz="3300" b="1" dirty="0"/>
              <a:t> on-line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e-DE" sz="3300" b="1" dirty="0" err="1"/>
              <a:t>raport</a:t>
            </a:r>
            <a:r>
              <a:rPr lang="de-DE" sz="3300" b="1" dirty="0"/>
              <a:t> de </a:t>
            </a:r>
            <a:r>
              <a:rPr lang="de-DE" sz="3300" b="1" dirty="0" err="1"/>
              <a:t>impact</a:t>
            </a:r>
            <a:r>
              <a:rPr lang="de-DE" sz="3300" b="1" dirty="0"/>
              <a:t> "</a:t>
            </a:r>
            <a:r>
              <a:rPr lang="de-DE" sz="3300" b="1" dirty="0" err="1"/>
              <a:t>Influenta</a:t>
            </a:r>
            <a:r>
              <a:rPr lang="de-DE" sz="3300" b="1" dirty="0"/>
              <a:t> </a:t>
            </a:r>
            <a:r>
              <a:rPr lang="de-DE" sz="3300" b="1" dirty="0" err="1"/>
              <a:t>proiectelor</a:t>
            </a:r>
            <a:r>
              <a:rPr lang="de-DE" sz="3300" b="1" dirty="0"/>
              <a:t> de </a:t>
            </a:r>
            <a:r>
              <a:rPr lang="de-DE" sz="3300" b="1" dirty="0" err="1"/>
              <a:t>mobilitate</a:t>
            </a:r>
            <a:r>
              <a:rPr lang="de-DE" sz="3300" b="1" dirty="0"/>
              <a:t> </a:t>
            </a:r>
            <a:r>
              <a:rPr lang="de-DE" sz="3300" b="1" dirty="0" err="1"/>
              <a:t>asupra</a:t>
            </a:r>
            <a:r>
              <a:rPr lang="de-DE" sz="3300" b="1" dirty="0"/>
              <a:t> </a:t>
            </a:r>
            <a:r>
              <a:rPr lang="de-DE" sz="3300" b="1" dirty="0" err="1"/>
              <a:t>performantei</a:t>
            </a:r>
            <a:r>
              <a:rPr lang="de-DE" sz="3300" b="1" dirty="0"/>
              <a:t> </a:t>
            </a:r>
            <a:r>
              <a:rPr lang="de-DE" sz="3300" b="1" dirty="0" err="1"/>
              <a:t>şcolare</a:t>
            </a:r>
            <a:r>
              <a:rPr lang="de-DE" sz="3300" b="1" dirty="0"/>
              <a:t> </a:t>
            </a:r>
            <a:r>
              <a:rPr lang="de-DE" sz="3300" b="1" dirty="0" err="1"/>
              <a:t>şi</a:t>
            </a:r>
            <a:r>
              <a:rPr lang="de-DE" sz="3300" b="1" dirty="0"/>
              <a:t> </a:t>
            </a:r>
            <a:r>
              <a:rPr lang="de-DE" sz="3300" b="1" dirty="0" err="1"/>
              <a:t>calităţii</a:t>
            </a:r>
            <a:r>
              <a:rPr lang="de-DE" sz="3300" b="1" dirty="0"/>
              <a:t> </a:t>
            </a:r>
            <a:r>
              <a:rPr lang="de-DE" sz="3300" b="1" dirty="0" err="1"/>
              <a:t>formarii</a:t>
            </a:r>
            <a:r>
              <a:rPr lang="de-DE" sz="3300" b="1" dirty="0"/>
              <a:t> </a:t>
            </a:r>
            <a:r>
              <a:rPr lang="de-DE" sz="3300" b="1" dirty="0" err="1"/>
              <a:t>profesionale</a:t>
            </a:r>
            <a:r>
              <a:rPr lang="de-DE" sz="3300" b="1" dirty="0"/>
              <a:t> </a:t>
            </a:r>
            <a:r>
              <a:rPr lang="de-DE" sz="3300" b="1" dirty="0" err="1"/>
              <a:t>în</a:t>
            </a:r>
            <a:r>
              <a:rPr lang="de-DE" sz="3300" b="1" dirty="0"/>
              <a:t> </a:t>
            </a:r>
            <a:r>
              <a:rPr lang="de-DE" sz="3300" b="1" dirty="0" err="1"/>
              <a:t>unităţile</a:t>
            </a:r>
            <a:r>
              <a:rPr lang="de-DE" sz="3300" b="1" dirty="0"/>
              <a:t> de </a:t>
            </a:r>
            <a:r>
              <a:rPr lang="de-DE" sz="3300" b="1" dirty="0" err="1"/>
              <a:t>învăţământ</a:t>
            </a:r>
            <a:r>
              <a:rPr lang="de-DE" sz="3300" b="1" dirty="0"/>
              <a:t> </a:t>
            </a:r>
            <a:r>
              <a:rPr lang="de-DE" sz="3300" b="1" dirty="0" err="1"/>
              <a:t>membre</a:t>
            </a:r>
            <a:r>
              <a:rPr lang="de-DE" sz="3300" b="1" dirty="0"/>
              <a:t> </a:t>
            </a:r>
            <a:r>
              <a:rPr lang="de-DE" sz="3300" b="1" dirty="0" err="1"/>
              <a:t>ale</a:t>
            </a:r>
            <a:r>
              <a:rPr lang="de-DE" sz="3300" b="1" dirty="0"/>
              <a:t> </a:t>
            </a:r>
            <a:r>
              <a:rPr lang="de-DE" sz="3300" b="1" dirty="0" err="1"/>
              <a:t>conortiului</a:t>
            </a:r>
            <a:r>
              <a:rPr lang="de-DE" sz="3300" b="1" dirty="0"/>
              <a:t> </a:t>
            </a:r>
            <a:r>
              <a:rPr lang="de-DE" sz="3300" b="1" dirty="0" err="1"/>
              <a:t>naţional</a:t>
            </a:r>
            <a:r>
              <a:rPr lang="de-DE" sz="3300" b="1" dirty="0"/>
              <a:t> VET "4EU.MOB"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e-DE" sz="3300" b="1" dirty="0" err="1"/>
              <a:t>rapoarte</a:t>
            </a:r>
            <a:r>
              <a:rPr lang="de-DE" sz="3300" b="1" dirty="0"/>
              <a:t> </a:t>
            </a:r>
            <a:r>
              <a:rPr lang="de-DE" sz="3300" b="1" dirty="0" err="1"/>
              <a:t>activităţi</a:t>
            </a:r>
            <a:r>
              <a:rPr lang="de-DE" sz="3300" b="1" dirty="0"/>
              <a:t> </a:t>
            </a:r>
            <a:r>
              <a:rPr lang="de-DE" sz="3300" b="1" dirty="0" err="1"/>
              <a:t>desfăşurate</a:t>
            </a:r>
            <a:r>
              <a:rPr lang="de-DE" sz="3300" b="1" dirty="0"/>
              <a:t> </a:t>
            </a:r>
            <a:r>
              <a:rPr lang="de-DE" sz="3300" b="1" dirty="0" err="1"/>
              <a:t>în</a:t>
            </a:r>
            <a:r>
              <a:rPr lang="de-DE" sz="3300" b="1" dirty="0"/>
              <a:t> </a:t>
            </a:r>
            <a:r>
              <a:rPr lang="de-DE" sz="3300" b="1" dirty="0" err="1"/>
              <a:t>cadrul</a:t>
            </a:r>
            <a:r>
              <a:rPr lang="de-DE" sz="3300" b="1" dirty="0"/>
              <a:t> </a:t>
            </a:r>
            <a:r>
              <a:rPr lang="de-DE" sz="3300" b="1" dirty="0" err="1"/>
              <a:t>proiectului</a:t>
            </a:r>
            <a:r>
              <a:rPr lang="de-DE" sz="3300" b="1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e-DE" sz="3300" b="1" dirty="0" err="1"/>
              <a:t>fotografii</a:t>
            </a:r>
            <a:endParaRPr lang="de-DE" sz="3300" b="1" dirty="0"/>
          </a:p>
          <a:p>
            <a:pPr marL="0" indent="0" algn="ctr" fontAlgn="base">
              <a:buNone/>
            </a:pPr>
            <a:r>
              <a:rPr lang="en-US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Preconizăm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 </a:t>
            </a:r>
            <a:r>
              <a:rPr lang="en-US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termen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lung o </a:t>
            </a:r>
            <a:r>
              <a:rPr lang="en-US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creștere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gradului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inserție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 </a:t>
            </a:r>
            <a:r>
              <a:rPr lang="en-US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piața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muncii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participanților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o </a:t>
            </a:r>
            <a:r>
              <a:rPr lang="en-US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creștere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prestigiului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unit</a:t>
            </a:r>
            <a:r>
              <a:rPr lang="ro-RO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ăț</a:t>
            </a:r>
            <a:r>
              <a:rPr lang="en-US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ilor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ro-RO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</a:t>
            </a:r>
            <a:r>
              <a:rPr lang="en-US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nv</a:t>
            </a:r>
            <a:r>
              <a:rPr lang="ro-RO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ățămâ</a:t>
            </a:r>
            <a:r>
              <a:rPr lang="en-US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membre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ale </a:t>
            </a:r>
            <a:r>
              <a:rPr lang="en-US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consor</a:t>
            </a:r>
            <a:r>
              <a:rPr lang="ro-RO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ț</a:t>
            </a:r>
            <a:r>
              <a:rPr lang="en-US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iului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comunitatea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locală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</a:t>
            </a:r>
            <a:r>
              <a:rPr lang="en-US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nivel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ro-RO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ț</a:t>
            </a:r>
            <a:r>
              <a:rPr lang="en-US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ional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o-RO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en-US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</a:t>
            </a:r>
            <a:r>
              <a:rPr lang="ro-RO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ț</a:t>
            </a:r>
            <a:r>
              <a:rPr lang="en-US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ional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de-DE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309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EEB2F-28D4-430C-BF39-04CE67A1D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18840"/>
            <a:ext cx="12188825" cy="805904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ro-RO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PROVOC</a:t>
            </a:r>
            <a:r>
              <a:rPr lang="ro-RO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Ă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</a:t>
            </a:r>
            <a:endParaRPr lang="de-DE" sz="4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50471-B8AF-4C6C-85F7-57302DF5D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828" y="1916832"/>
            <a:ext cx="10801200" cy="4248472"/>
          </a:xfrm>
          <a:solidFill>
            <a:srgbClr val="FFFF66"/>
          </a:solid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it-IT" sz="2400" b="1" dirty="0">
                <a:solidFill>
                  <a:srgbClr val="002060"/>
                </a:solidFill>
              </a:rPr>
              <a:t>1)</a:t>
            </a:r>
            <a:r>
              <a:rPr lang="ro-RO" sz="2400" b="1" dirty="0">
                <a:solidFill>
                  <a:srgbClr val="002060"/>
                </a:solidFill>
              </a:rPr>
              <a:t> </a:t>
            </a:r>
            <a:r>
              <a:rPr lang="it-IT" sz="2400" b="1" dirty="0">
                <a:solidFill>
                  <a:srgbClr val="002060"/>
                </a:solidFill>
              </a:rPr>
              <a:t>Schimbarea coordonatorului Cartei de mobilitate Erasmus+ VET cu nr. 2016-1-RO-01-KA109-025173 </a:t>
            </a:r>
            <a:r>
              <a:rPr lang="ro-RO" sz="2400" b="1" dirty="0">
                <a:solidFill>
                  <a:srgbClr val="002060"/>
                </a:solidFill>
              </a:rPr>
              <a:t>î</a:t>
            </a:r>
            <a:r>
              <a:rPr lang="it-IT" sz="2400" b="1" dirty="0">
                <a:solidFill>
                  <a:srgbClr val="002060"/>
                </a:solidFill>
              </a:rPr>
              <a:t>n urma int</a:t>
            </a:r>
            <a:r>
              <a:rPr lang="ro-RO" sz="2400" b="1" dirty="0">
                <a:solidFill>
                  <a:srgbClr val="002060"/>
                </a:solidFill>
              </a:rPr>
              <a:t>ră</a:t>
            </a:r>
            <a:r>
              <a:rPr lang="it-IT" sz="2400" b="1" dirty="0">
                <a:solidFill>
                  <a:srgbClr val="002060"/>
                </a:solidFill>
              </a:rPr>
              <a:t>ii </a:t>
            </a:r>
            <a:r>
              <a:rPr lang="ro-RO" sz="2400" b="1" dirty="0">
                <a:solidFill>
                  <a:srgbClr val="002060"/>
                </a:solidFill>
              </a:rPr>
              <a:t>î</a:t>
            </a:r>
            <a:r>
              <a:rPr lang="it-IT" sz="2400" b="1" dirty="0">
                <a:solidFill>
                  <a:srgbClr val="002060"/>
                </a:solidFill>
              </a:rPr>
              <a:t>n divizare total</a:t>
            </a:r>
            <a:r>
              <a:rPr lang="ro-RO" sz="2400" b="1" dirty="0">
                <a:solidFill>
                  <a:srgbClr val="002060"/>
                </a:solidFill>
              </a:rPr>
              <a:t>ă</a:t>
            </a:r>
            <a:r>
              <a:rPr lang="it-IT" sz="2400" b="1" dirty="0">
                <a:solidFill>
                  <a:srgbClr val="002060"/>
                </a:solidFill>
              </a:rPr>
              <a:t> a Colegiului </a:t>
            </a:r>
            <a:r>
              <a:rPr lang="de-DE" sz="2400" b="1" dirty="0">
                <a:solidFill>
                  <a:srgbClr val="002060"/>
                </a:solidFill>
              </a:rPr>
              <a:t>Tehnic ‘‘Ion Mincu‘‘</a:t>
            </a:r>
            <a:r>
              <a:rPr lang="ro-RO" sz="2400" b="1" dirty="0">
                <a:solidFill>
                  <a:srgbClr val="002060"/>
                </a:solidFill>
              </a:rPr>
              <a:t> Timișoara</a:t>
            </a:r>
            <a:r>
              <a:rPr lang="de-DE" sz="2400" b="1" dirty="0">
                <a:solidFill>
                  <a:srgbClr val="002060"/>
                </a:solidFill>
              </a:rPr>
              <a:t> prin HCLMT 462/21.11.2017 </a:t>
            </a:r>
            <a:r>
              <a:rPr lang="ro-RO" sz="2400" b="1" dirty="0">
                <a:solidFill>
                  <a:srgbClr val="002060"/>
                </a:solidFill>
              </a:rPr>
              <a:t>ș</a:t>
            </a:r>
            <a:r>
              <a:rPr lang="de-DE" sz="2400" b="1" dirty="0">
                <a:solidFill>
                  <a:srgbClr val="002060"/>
                </a:solidFill>
              </a:rPr>
              <a:t>i Deciziei nr.160 din 13.03.2018</a:t>
            </a:r>
            <a:r>
              <a:rPr lang="ro-RO" sz="2400" b="1" dirty="0">
                <a:solidFill>
                  <a:srgbClr val="002060"/>
                </a:solidFill>
              </a:rPr>
              <a:t> </a:t>
            </a:r>
            <a:r>
              <a:rPr lang="de-DE" sz="2400" b="1" dirty="0">
                <a:solidFill>
                  <a:srgbClr val="002060"/>
                </a:solidFill>
              </a:rPr>
              <a:t>a ISJ Timi</a:t>
            </a:r>
            <a:r>
              <a:rPr lang="ro-RO" sz="2400" b="1" dirty="0">
                <a:solidFill>
                  <a:srgbClr val="002060"/>
                </a:solidFill>
              </a:rPr>
              <a:t>ș</a:t>
            </a:r>
            <a:r>
              <a:rPr lang="de-DE" sz="2400" b="1" dirty="0">
                <a:solidFill>
                  <a:srgbClr val="002060"/>
                </a:solidFill>
              </a:rPr>
              <a:t> cu Liceul de Arte Plastice Timi</a:t>
            </a:r>
            <a:r>
              <a:rPr lang="ro-RO" sz="2400" b="1" dirty="0">
                <a:solidFill>
                  <a:srgbClr val="002060"/>
                </a:solidFill>
              </a:rPr>
              <a:t>ș</a:t>
            </a:r>
            <a:r>
              <a:rPr lang="de-DE" sz="2400" b="1" dirty="0">
                <a:solidFill>
                  <a:srgbClr val="002060"/>
                </a:solidFill>
              </a:rPr>
              <a:t>oara </a:t>
            </a:r>
            <a:r>
              <a:rPr lang="ro-RO" sz="2400" b="1" dirty="0">
                <a:solidFill>
                  <a:srgbClr val="002060"/>
                </a:solidFill>
              </a:rPr>
              <a:t>î</a:t>
            </a:r>
            <a:r>
              <a:rPr lang="de-DE" sz="2400" b="1" dirty="0">
                <a:solidFill>
                  <a:srgbClr val="002060"/>
                </a:solidFill>
              </a:rPr>
              <a:t>n baza aprob</a:t>
            </a:r>
            <a:r>
              <a:rPr lang="ro-RO" sz="2400" b="1" dirty="0">
                <a:solidFill>
                  <a:srgbClr val="002060"/>
                </a:solidFill>
              </a:rPr>
              <a:t>ă</a:t>
            </a:r>
            <a:r>
              <a:rPr lang="de-DE" sz="2400" b="1" dirty="0">
                <a:solidFill>
                  <a:srgbClr val="002060"/>
                </a:solidFill>
              </a:rPr>
              <a:t>rii de c</a:t>
            </a:r>
            <a:r>
              <a:rPr lang="ro-RO" sz="2400" b="1" dirty="0">
                <a:solidFill>
                  <a:srgbClr val="002060"/>
                </a:solidFill>
              </a:rPr>
              <a:t>ă</a:t>
            </a:r>
            <a:r>
              <a:rPr lang="de-DE" sz="2400" b="1" dirty="0">
                <a:solidFill>
                  <a:srgbClr val="002060"/>
                </a:solidFill>
              </a:rPr>
              <a:t>tre ANDPCD a solicit</a:t>
            </a:r>
            <a:r>
              <a:rPr lang="ro-RO" sz="2400" b="1" dirty="0">
                <a:solidFill>
                  <a:srgbClr val="002060"/>
                </a:solidFill>
              </a:rPr>
              <a:t>ă</a:t>
            </a:r>
            <a:r>
              <a:rPr lang="de-DE" sz="2400" b="1" dirty="0">
                <a:solidFill>
                  <a:srgbClr val="002060"/>
                </a:solidFill>
              </a:rPr>
              <a:t>rii de modificare cu nr. de ie</a:t>
            </a:r>
            <a:r>
              <a:rPr lang="ro-RO" sz="2400" b="1" dirty="0">
                <a:solidFill>
                  <a:srgbClr val="002060"/>
                </a:solidFill>
              </a:rPr>
              <a:t>ș</a:t>
            </a:r>
            <a:r>
              <a:rPr lang="de-DE" sz="2400" b="1" dirty="0">
                <a:solidFill>
                  <a:srgbClr val="002060"/>
                </a:solidFill>
              </a:rPr>
              <a:t>ire 3267/29.11.2018.</a:t>
            </a:r>
          </a:p>
          <a:p>
            <a:pPr marL="0" indent="0" algn="just">
              <a:buNone/>
            </a:pPr>
            <a:r>
              <a:rPr lang="de-DE" sz="2400" b="1" dirty="0">
                <a:solidFill>
                  <a:srgbClr val="002060"/>
                </a:solidFill>
              </a:rPr>
              <a:t> 2)</a:t>
            </a:r>
            <a:r>
              <a:rPr lang="ro-RO" sz="2400" b="1" dirty="0">
                <a:solidFill>
                  <a:srgbClr val="002060"/>
                </a:solidFill>
              </a:rPr>
              <a:t> </a:t>
            </a:r>
            <a:r>
              <a:rPr lang="de-DE" sz="2400" b="1" dirty="0">
                <a:solidFill>
                  <a:srgbClr val="002060"/>
                </a:solidFill>
              </a:rPr>
              <a:t>L</a:t>
            </a:r>
            <a:r>
              <a:rPr lang="ro-RO" sz="2400" b="1" dirty="0">
                <a:solidFill>
                  <a:srgbClr val="002060"/>
                </a:solidFill>
              </a:rPr>
              <a:t>ă</a:t>
            </a:r>
            <a:r>
              <a:rPr lang="de-DE" sz="2400" b="1" dirty="0">
                <a:solidFill>
                  <a:srgbClr val="002060"/>
                </a:solidFill>
              </a:rPr>
              <a:t>rgirea parteneriatului prin ad</a:t>
            </a:r>
            <a:r>
              <a:rPr lang="ro-RO" sz="2400" b="1" dirty="0">
                <a:solidFill>
                  <a:srgbClr val="002060"/>
                </a:solidFill>
              </a:rPr>
              <a:t>ă</a:t>
            </a:r>
            <a:r>
              <a:rPr lang="de-DE" sz="2400" b="1" dirty="0">
                <a:solidFill>
                  <a:srgbClr val="002060"/>
                </a:solidFill>
              </a:rPr>
              <a:t>ugarea Liceul de Arte Plastice, Colegiul Tehnic Emanuil Ungureanu </a:t>
            </a:r>
            <a:r>
              <a:rPr lang="ro-RO" sz="2400" b="1" dirty="0">
                <a:solidFill>
                  <a:srgbClr val="002060"/>
                </a:solidFill>
              </a:rPr>
              <a:t>ș</a:t>
            </a:r>
            <a:r>
              <a:rPr lang="de-DE" sz="2400" b="1" dirty="0">
                <a:solidFill>
                  <a:srgbClr val="002060"/>
                </a:solidFill>
              </a:rPr>
              <a:t>i Liceul Teh</a:t>
            </a:r>
            <a:r>
              <a:rPr lang="ro-RO" sz="2400" b="1" dirty="0">
                <a:solidFill>
                  <a:srgbClr val="002060"/>
                </a:solidFill>
              </a:rPr>
              <a:t>nologic </a:t>
            </a:r>
            <a:r>
              <a:rPr lang="de-DE" sz="2400" b="1" dirty="0">
                <a:solidFill>
                  <a:srgbClr val="002060"/>
                </a:solidFill>
              </a:rPr>
              <a:t>de Vest din Timi</a:t>
            </a:r>
            <a:r>
              <a:rPr lang="ro-RO" sz="2400" b="1" dirty="0">
                <a:solidFill>
                  <a:srgbClr val="002060"/>
                </a:solidFill>
              </a:rPr>
              <a:t>ș</a:t>
            </a:r>
            <a:r>
              <a:rPr lang="de-DE" sz="2400" b="1" dirty="0">
                <a:solidFill>
                  <a:srgbClr val="002060"/>
                </a:solidFill>
              </a:rPr>
              <a:t>oara, </a:t>
            </a:r>
            <a:r>
              <a:rPr lang="ro-RO" sz="2400" b="1" dirty="0">
                <a:solidFill>
                  <a:srgbClr val="002060"/>
                </a:solidFill>
              </a:rPr>
              <a:t>î</a:t>
            </a:r>
            <a:r>
              <a:rPr lang="de-DE" sz="2400" b="1" dirty="0">
                <a:solidFill>
                  <a:srgbClr val="002060"/>
                </a:solidFill>
              </a:rPr>
              <a:t>n care a fost spart</a:t>
            </a:r>
            <a:r>
              <a:rPr lang="ro-RO" sz="2400" b="1" dirty="0">
                <a:solidFill>
                  <a:srgbClr val="002060"/>
                </a:solidFill>
              </a:rPr>
              <a:t>ă</a:t>
            </a:r>
            <a:r>
              <a:rPr lang="de-DE" sz="2400" b="1" dirty="0">
                <a:solidFill>
                  <a:srgbClr val="002060"/>
                </a:solidFill>
              </a:rPr>
              <a:t> organiza</a:t>
            </a:r>
            <a:r>
              <a:rPr lang="ro-RO" sz="2400" b="1" dirty="0">
                <a:solidFill>
                  <a:srgbClr val="002060"/>
                </a:solidFill>
              </a:rPr>
              <a:t>ț</a:t>
            </a:r>
            <a:r>
              <a:rPr lang="de-DE" sz="2400" b="1" dirty="0">
                <a:solidFill>
                  <a:srgbClr val="002060"/>
                </a:solidFill>
              </a:rPr>
              <a:t>ia beneficiar</a:t>
            </a:r>
            <a:r>
              <a:rPr lang="ro-RO" sz="2400" b="1" dirty="0">
                <a:solidFill>
                  <a:srgbClr val="002060"/>
                </a:solidFill>
              </a:rPr>
              <a:t>ă</a:t>
            </a:r>
            <a:r>
              <a:rPr lang="de-DE" sz="2400" b="1" dirty="0">
                <a:solidFill>
                  <a:srgbClr val="002060"/>
                </a:solidFill>
              </a:rPr>
              <a:t> </a:t>
            </a:r>
            <a:r>
              <a:rPr lang="ro-RO" sz="2400" b="1" dirty="0">
                <a:solidFill>
                  <a:srgbClr val="002060"/>
                </a:solidFill>
              </a:rPr>
              <a:t>ș</a:t>
            </a:r>
            <a:r>
              <a:rPr lang="de-DE" sz="2400" b="1" dirty="0">
                <a:solidFill>
                  <a:srgbClr val="002060"/>
                </a:solidFill>
              </a:rPr>
              <a:t>i care au preluat elevii </a:t>
            </a:r>
            <a:r>
              <a:rPr lang="ro-RO" sz="2400" b="1" dirty="0">
                <a:solidFill>
                  <a:srgbClr val="002060"/>
                </a:solidFill>
              </a:rPr>
              <a:t>ș</a:t>
            </a:r>
            <a:r>
              <a:rPr lang="de-DE" sz="2400" b="1" dirty="0">
                <a:solidFill>
                  <a:srgbClr val="002060"/>
                </a:solidFill>
              </a:rPr>
              <a:t>i stafful vizat de Carta VET</a:t>
            </a:r>
            <a:r>
              <a:rPr lang="ro-RO" sz="2400" b="1" dirty="0">
                <a:solidFill>
                  <a:srgbClr val="002060"/>
                </a:solidFill>
              </a:rPr>
              <a:t>.</a:t>
            </a:r>
            <a:r>
              <a:rPr lang="de-DE" sz="2400" b="1" dirty="0">
                <a:solidFill>
                  <a:srgbClr val="002060"/>
                </a:solidFill>
              </a:rPr>
              <a:t> </a:t>
            </a:r>
            <a:endParaRPr lang="ro-RO" sz="2400" b="1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de-DE" sz="2400" b="1" dirty="0">
                <a:solidFill>
                  <a:srgbClr val="002060"/>
                </a:solidFill>
              </a:rPr>
              <a:t>3)</a:t>
            </a:r>
            <a:r>
              <a:rPr lang="ro-RO" sz="2400" b="1" dirty="0">
                <a:solidFill>
                  <a:srgbClr val="002060"/>
                </a:solidFill>
              </a:rPr>
              <a:t> </a:t>
            </a:r>
            <a:r>
              <a:rPr lang="de-DE" sz="2400" b="1" dirty="0">
                <a:solidFill>
                  <a:srgbClr val="002060"/>
                </a:solidFill>
              </a:rPr>
              <a:t>Cre</a:t>
            </a:r>
            <a:r>
              <a:rPr lang="ro-RO" sz="2400" b="1" dirty="0">
                <a:solidFill>
                  <a:srgbClr val="002060"/>
                </a:solidFill>
              </a:rPr>
              <a:t>ș</a:t>
            </a:r>
            <a:r>
              <a:rPr lang="de-DE" sz="2400" b="1" dirty="0">
                <a:solidFill>
                  <a:srgbClr val="002060"/>
                </a:solidFill>
              </a:rPr>
              <a:t>terea num</a:t>
            </a:r>
            <a:r>
              <a:rPr lang="ro-RO" sz="2400" b="1" dirty="0">
                <a:solidFill>
                  <a:srgbClr val="002060"/>
                </a:solidFill>
              </a:rPr>
              <a:t>ă</a:t>
            </a:r>
            <a:r>
              <a:rPr lang="de-DE" sz="2400" b="1" dirty="0">
                <a:solidFill>
                  <a:srgbClr val="002060"/>
                </a:solidFill>
              </a:rPr>
              <a:t>rului de mobilit</a:t>
            </a:r>
            <a:r>
              <a:rPr lang="ro-RO" sz="2400" b="1" dirty="0">
                <a:solidFill>
                  <a:srgbClr val="002060"/>
                </a:solidFill>
              </a:rPr>
              <a:t>ăț</a:t>
            </a:r>
            <a:r>
              <a:rPr lang="de-DE" sz="2400" b="1" dirty="0">
                <a:solidFill>
                  <a:srgbClr val="002060"/>
                </a:solidFill>
              </a:rPr>
              <a:t>i ale cursan</a:t>
            </a:r>
            <a:r>
              <a:rPr lang="ro-RO" sz="2400" b="1" dirty="0">
                <a:solidFill>
                  <a:srgbClr val="002060"/>
                </a:solidFill>
              </a:rPr>
              <a:t>ț</a:t>
            </a:r>
            <a:r>
              <a:rPr lang="de-DE" sz="2400" b="1" dirty="0">
                <a:solidFill>
                  <a:srgbClr val="002060"/>
                </a:solidFill>
              </a:rPr>
              <a:t>ilor VET </a:t>
            </a:r>
            <a:r>
              <a:rPr lang="ro-RO" sz="2400" b="1" dirty="0">
                <a:solidFill>
                  <a:srgbClr val="002060"/>
                </a:solidFill>
              </a:rPr>
              <a:t>î</a:t>
            </a:r>
            <a:r>
              <a:rPr lang="de-DE" sz="2400" b="1" dirty="0">
                <a:solidFill>
                  <a:srgbClr val="002060"/>
                </a:solidFill>
              </a:rPr>
              <a:t>ncep</a:t>
            </a:r>
            <a:r>
              <a:rPr lang="ro-RO" sz="2400" b="1" dirty="0">
                <a:solidFill>
                  <a:srgbClr val="002060"/>
                </a:solidFill>
              </a:rPr>
              <a:t>â</a:t>
            </a:r>
            <a:r>
              <a:rPr lang="de-DE" sz="2400" b="1" dirty="0">
                <a:solidFill>
                  <a:srgbClr val="002060"/>
                </a:solidFill>
              </a:rPr>
              <a:t>nd cu acest an de implementare a Cartei</a:t>
            </a:r>
            <a:r>
              <a:rPr lang="ro-RO" sz="2400" b="1" dirty="0">
                <a:solidFill>
                  <a:srgbClr val="002060"/>
                </a:solidFill>
              </a:rPr>
              <a:t>,</a:t>
            </a:r>
            <a:r>
              <a:rPr lang="de-DE" sz="2400" b="1" dirty="0">
                <a:solidFill>
                  <a:srgbClr val="002060"/>
                </a:solidFill>
              </a:rPr>
              <a:t> prin redistribuirea celor nerealizate </a:t>
            </a:r>
            <a:r>
              <a:rPr lang="ro-RO" sz="2400" b="1" dirty="0">
                <a:solidFill>
                  <a:srgbClr val="002060"/>
                </a:solidFill>
              </a:rPr>
              <a:t>î</a:t>
            </a:r>
            <a:r>
              <a:rPr lang="de-DE" sz="2400" b="1" dirty="0">
                <a:solidFill>
                  <a:srgbClr val="002060"/>
                </a:solidFill>
              </a:rPr>
              <a:t>n </a:t>
            </a:r>
            <a:r>
              <a:rPr lang="ro-RO" sz="2400" b="1" dirty="0">
                <a:solidFill>
                  <a:srgbClr val="002060"/>
                </a:solidFill>
              </a:rPr>
              <a:t>anul </a:t>
            </a:r>
            <a:r>
              <a:rPr lang="de-DE" sz="2400" b="1" dirty="0">
                <a:solidFill>
                  <a:srgbClr val="002060"/>
                </a:solidFill>
              </a:rPr>
              <a:t>2018 c</a:t>
            </a:r>
            <a:r>
              <a:rPr lang="ro-RO" sz="2400" b="1" dirty="0">
                <a:solidFill>
                  <a:srgbClr val="002060"/>
                </a:solidFill>
              </a:rPr>
              <a:t>â</a:t>
            </a:r>
            <a:r>
              <a:rPr lang="de-DE" sz="2400" b="1" dirty="0">
                <a:solidFill>
                  <a:srgbClr val="002060"/>
                </a:solidFill>
              </a:rPr>
              <a:t>nd nu s-a aplicat.</a:t>
            </a:r>
          </a:p>
        </p:txBody>
      </p:sp>
      <p:sp>
        <p:nvSpPr>
          <p:cNvPr id="5" name="Rectangle 4"/>
          <p:cNvSpPr/>
          <p:nvPr/>
        </p:nvSpPr>
        <p:spPr>
          <a:xfrm>
            <a:off x="1125860" y="1124744"/>
            <a:ext cx="60486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Modific</a:t>
            </a:r>
            <a:r>
              <a:rPr lang="ro-RO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ă</a:t>
            </a:r>
            <a:r>
              <a:rPr lang="it-IT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rile aduse Cartei:</a:t>
            </a:r>
          </a:p>
        </p:txBody>
      </p:sp>
    </p:spTree>
    <p:extLst>
      <p:ext uri="{BB962C8B-B14F-4D97-AF65-F5344CB8AC3E}">
        <p14:creationId xmlns:p14="http://schemas.microsoft.com/office/powerpoint/2010/main" val="213357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876" y="692696"/>
            <a:ext cx="10513168" cy="791915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ro-RO" sz="49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DISCLAIMER</a:t>
            </a:r>
            <a:endParaRPr lang="en-US" sz="4900" b="1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8883" y="1706880"/>
            <a:ext cx="10590529" cy="1866136"/>
          </a:xfrm>
          <a:solidFill>
            <a:srgbClr val="E6DEBC"/>
          </a:solidFill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Sprijinul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Comisiei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Europene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pentru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realizarea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acestei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publica</a:t>
            </a:r>
            <a:r>
              <a:rPr lang="ro-R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ț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nu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constituie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aprobare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con</a:t>
            </a:r>
            <a:r>
              <a:rPr lang="ro-R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ț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inutului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reflectă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doar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opinia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autorilor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iar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Comisia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nu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poate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trasă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răspundere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pentru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orice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utilizare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</a:t>
            </a:r>
            <a:r>
              <a:rPr lang="ro-R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ț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iilor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</a:t>
            </a:r>
            <a:r>
              <a:rPr lang="ro-R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ț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inute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aceasta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Imagini pentru COMISIA EUROPEAN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168" y="3789040"/>
            <a:ext cx="4040005" cy="209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91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1"/>
            <a:ext cx="12287100" cy="747013"/>
          </a:xfrm>
          <a:blipFill>
            <a:blip r:embed="rId2"/>
            <a:tile tx="0" ty="0" sx="100000" sy="100000" flip="none" algn="tl"/>
          </a:blipFill>
        </p:spPr>
        <p:txBody>
          <a:bodyPr numCol="2">
            <a:normAutofit fontScale="90000"/>
          </a:bodyPr>
          <a:lstStyle/>
          <a:p>
            <a:r>
              <a:rPr lang="ro-RO" sz="49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9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Grupuri</a:t>
            </a:r>
            <a:r>
              <a:rPr lang="en-US" sz="49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9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țintă</a:t>
            </a:r>
            <a:r>
              <a:rPr lang="en-US" sz="49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828" y="1222490"/>
            <a:ext cx="10729192" cy="5184576"/>
          </a:xfrm>
          <a:solidFill>
            <a:srgbClr val="FFFF66"/>
          </a:solidFill>
        </p:spPr>
        <p:txBody>
          <a:bodyPr numCol="1">
            <a:noAutofit/>
          </a:bodyPr>
          <a:lstStyle/>
          <a:p>
            <a:pPr algn="just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STAGIARI VET:</a:t>
            </a:r>
          </a:p>
          <a:p>
            <a:pPr marL="0" indent="0" algn="just">
              <a:buNone/>
            </a:pPr>
            <a:r>
              <a:rPr lang="ro-RO" sz="2400" b="1" dirty="0">
                <a:solidFill>
                  <a:srgbClr val="002060"/>
                </a:solidFill>
              </a:rPr>
              <a:t>I</a:t>
            </a:r>
            <a:r>
              <a:rPr lang="it-IT" sz="2400" b="1" dirty="0">
                <a:solidFill>
                  <a:srgbClr val="002060"/>
                </a:solidFill>
              </a:rPr>
              <a:t>mplic</a:t>
            </a:r>
            <a:r>
              <a:rPr lang="en-US" sz="2400" b="1" dirty="0">
                <a:solidFill>
                  <a:srgbClr val="002060"/>
                </a:solidFill>
              </a:rPr>
              <a:t>ă</a:t>
            </a:r>
            <a:r>
              <a:rPr lang="it-IT" sz="2400" b="1" dirty="0">
                <a:solidFill>
                  <a:srgbClr val="002060"/>
                </a:solidFill>
              </a:rPr>
              <a:t> 144 de elevi </a:t>
            </a:r>
            <a:r>
              <a:rPr lang="it-IT" sz="2400" b="1" dirty="0" err="1">
                <a:solidFill>
                  <a:srgbClr val="002060"/>
                </a:solidFill>
              </a:rPr>
              <a:t>afla</a:t>
            </a:r>
            <a:r>
              <a:rPr lang="en-US" sz="2400" b="1" dirty="0">
                <a:solidFill>
                  <a:srgbClr val="002060"/>
                </a:solidFill>
              </a:rPr>
              <a:t>ț</a:t>
            </a:r>
            <a:r>
              <a:rPr lang="it-IT" sz="2400" b="1" dirty="0">
                <a:solidFill>
                  <a:srgbClr val="002060"/>
                </a:solidFill>
              </a:rPr>
              <a:t>i </a:t>
            </a:r>
            <a:r>
              <a:rPr lang="en-US" sz="2400" b="1" dirty="0">
                <a:solidFill>
                  <a:srgbClr val="002060"/>
                </a:solidFill>
              </a:rPr>
              <a:t>î</a:t>
            </a:r>
            <a:r>
              <a:rPr lang="it-IT" sz="2400" b="1" dirty="0">
                <a:solidFill>
                  <a:srgbClr val="002060"/>
                </a:solidFill>
              </a:rPr>
              <a:t>n </a:t>
            </a:r>
            <a:r>
              <a:rPr lang="de-DE" sz="2400" b="1" dirty="0" err="1">
                <a:solidFill>
                  <a:srgbClr val="002060"/>
                </a:solidFill>
              </a:rPr>
              <a:t>formare</a:t>
            </a:r>
            <a:r>
              <a:rPr lang="de-DE" sz="2400" b="1" dirty="0">
                <a:solidFill>
                  <a:srgbClr val="002060"/>
                </a:solidFill>
              </a:rPr>
              <a:t> </a:t>
            </a:r>
            <a:r>
              <a:rPr lang="de-DE" sz="2400" b="1" dirty="0" err="1">
                <a:solidFill>
                  <a:srgbClr val="002060"/>
                </a:solidFill>
              </a:rPr>
              <a:t>ini</a:t>
            </a:r>
            <a:r>
              <a:rPr lang="en-US" sz="2400" b="1" dirty="0">
                <a:solidFill>
                  <a:srgbClr val="002060"/>
                </a:solidFill>
              </a:rPr>
              <a:t>ț</a:t>
            </a:r>
            <a:r>
              <a:rPr lang="de-DE" sz="2400" b="1" dirty="0" err="1">
                <a:solidFill>
                  <a:srgbClr val="002060"/>
                </a:solidFill>
              </a:rPr>
              <a:t>ial</a:t>
            </a:r>
            <a:r>
              <a:rPr lang="en-US" sz="2400" b="1" dirty="0">
                <a:solidFill>
                  <a:srgbClr val="002060"/>
                </a:solidFill>
              </a:rPr>
              <a:t>ă</a:t>
            </a:r>
            <a:r>
              <a:rPr lang="de-DE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002060"/>
                </a:solidFill>
              </a:rPr>
              <a:t>î</a:t>
            </a:r>
            <a:r>
              <a:rPr lang="de-DE" sz="2400" b="1" dirty="0">
                <a:solidFill>
                  <a:srgbClr val="002060"/>
                </a:solidFill>
              </a:rPr>
              <a:t>n </a:t>
            </a:r>
            <a:r>
              <a:rPr lang="en-US" sz="2400" b="1" dirty="0">
                <a:solidFill>
                  <a:srgbClr val="002060"/>
                </a:solidFill>
              </a:rPr>
              <a:t>î</a:t>
            </a:r>
            <a:r>
              <a:rPr lang="de-DE" sz="2400" b="1" dirty="0" err="1">
                <a:solidFill>
                  <a:srgbClr val="002060"/>
                </a:solidFill>
              </a:rPr>
              <a:t>nv</a:t>
            </a:r>
            <a:r>
              <a:rPr lang="en-US" sz="2400" b="1" dirty="0" err="1">
                <a:solidFill>
                  <a:srgbClr val="002060"/>
                </a:solidFill>
              </a:rPr>
              <a:t>ăță</a:t>
            </a:r>
            <a:r>
              <a:rPr lang="de-DE" sz="2400" b="1" dirty="0">
                <a:solidFill>
                  <a:srgbClr val="002060"/>
                </a:solidFill>
              </a:rPr>
              <a:t>m</a:t>
            </a:r>
            <a:r>
              <a:rPr lang="ro-RO" sz="2400" b="1" dirty="0">
                <a:solidFill>
                  <a:srgbClr val="002060"/>
                </a:solidFill>
              </a:rPr>
              <a:t>â</a:t>
            </a:r>
            <a:r>
              <a:rPr lang="de-DE" sz="2400" b="1" dirty="0">
                <a:solidFill>
                  <a:srgbClr val="002060"/>
                </a:solidFill>
              </a:rPr>
              <a:t>ntul liceal voca</a:t>
            </a:r>
            <a:r>
              <a:rPr lang="en-US" sz="2400" b="1" dirty="0">
                <a:solidFill>
                  <a:srgbClr val="002060"/>
                </a:solidFill>
              </a:rPr>
              <a:t>ț</a:t>
            </a:r>
            <a:r>
              <a:rPr lang="de-DE" sz="2400" b="1" dirty="0">
                <a:solidFill>
                  <a:srgbClr val="002060"/>
                </a:solidFill>
              </a:rPr>
              <a:t>ional </a:t>
            </a:r>
            <a:r>
              <a:rPr lang="ro-RO" sz="2400" b="1" dirty="0">
                <a:solidFill>
                  <a:srgbClr val="002060"/>
                </a:solidFill>
              </a:rPr>
              <a:t>ș</a:t>
            </a:r>
            <a:r>
              <a:rPr lang="de-DE" sz="2400" b="1" dirty="0">
                <a:solidFill>
                  <a:srgbClr val="002060"/>
                </a:solidFill>
              </a:rPr>
              <a:t>i tehnologic, nivel 4 de calificare(NQF) </a:t>
            </a:r>
            <a:r>
              <a:rPr lang="en-GB" sz="2400" b="1" dirty="0">
                <a:solidFill>
                  <a:srgbClr val="002060"/>
                </a:solidFill>
              </a:rPr>
              <a:t>ș</a:t>
            </a:r>
            <a:r>
              <a:rPr lang="de-DE" sz="2400" b="1" dirty="0">
                <a:solidFill>
                  <a:srgbClr val="002060"/>
                </a:solidFill>
              </a:rPr>
              <a:t>i </a:t>
            </a:r>
            <a:r>
              <a:rPr lang="en-US" sz="2400" b="1" dirty="0">
                <a:solidFill>
                  <a:srgbClr val="002060"/>
                </a:solidFill>
              </a:rPr>
              <a:t>î</a:t>
            </a:r>
            <a:r>
              <a:rPr lang="de-DE" sz="2400" b="1" dirty="0" err="1">
                <a:solidFill>
                  <a:srgbClr val="002060"/>
                </a:solidFill>
              </a:rPr>
              <a:t>nv</a:t>
            </a:r>
            <a:r>
              <a:rPr lang="en-US" sz="2400" b="1" dirty="0" err="1">
                <a:solidFill>
                  <a:srgbClr val="002060"/>
                </a:solidFill>
              </a:rPr>
              <a:t>ăță</a:t>
            </a:r>
            <a:r>
              <a:rPr lang="de-DE" sz="2400" b="1" dirty="0">
                <a:solidFill>
                  <a:srgbClr val="002060"/>
                </a:solidFill>
              </a:rPr>
              <a:t>m</a:t>
            </a:r>
            <a:r>
              <a:rPr lang="ro-RO" sz="2400" b="1" dirty="0">
                <a:solidFill>
                  <a:srgbClr val="002060"/>
                </a:solidFill>
              </a:rPr>
              <a:t>â</a:t>
            </a:r>
            <a:r>
              <a:rPr lang="de-DE" sz="2400" b="1" dirty="0">
                <a:solidFill>
                  <a:srgbClr val="002060"/>
                </a:solidFill>
              </a:rPr>
              <a:t>ntul profesional nivel 3 de </a:t>
            </a:r>
            <a:r>
              <a:rPr lang="it-IT" sz="2400" b="1" dirty="0">
                <a:solidFill>
                  <a:srgbClr val="002060"/>
                </a:solidFill>
              </a:rPr>
              <a:t>calificare(NQF), din toate unit</a:t>
            </a:r>
            <a:r>
              <a:rPr lang="en-US" sz="2400" b="1" dirty="0" err="1">
                <a:solidFill>
                  <a:srgbClr val="002060"/>
                </a:solidFill>
              </a:rPr>
              <a:t>ăț</a:t>
            </a:r>
            <a:r>
              <a:rPr lang="it-IT" sz="2400" b="1" dirty="0">
                <a:solidFill>
                  <a:srgbClr val="002060"/>
                </a:solidFill>
              </a:rPr>
              <a:t>ile de </a:t>
            </a:r>
            <a:r>
              <a:rPr lang="ro-RO" sz="2400" b="1" dirty="0" err="1">
                <a:solidFill>
                  <a:srgbClr val="002060"/>
                </a:solidFill>
              </a:rPr>
              <a:t>î</a:t>
            </a:r>
            <a:r>
              <a:rPr lang="it-IT" sz="2400" b="1" dirty="0">
                <a:solidFill>
                  <a:srgbClr val="002060"/>
                </a:solidFill>
              </a:rPr>
              <a:t>nv</a:t>
            </a:r>
            <a:r>
              <a:rPr lang="en-US" sz="2400" b="1" dirty="0" err="1">
                <a:solidFill>
                  <a:srgbClr val="002060"/>
                </a:solidFill>
              </a:rPr>
              <a:t>ăță</a:t>
            </a:r>
            <a:r>
              <a:rPr lang="it-IT" sz="2400" b="1" dirty="0">
                <a:solidFill>
                  <a:srgbClr val="002060"/>
                </a:solidFill>
              </a:rPr>
              <a:t>m</a:t>
            </a:r>
            <a:r>
              <a:rPr lang="ro-RO" sz="2400" b="1" dirty="0">
                <a:solidFill>
                  <a:srgbClr val="002060"/>
                </a:solidFill>
              </a:rPr>
              <a:t>â</a:t>
            </a:r>
            <a:r>
              <a:rPr lang="it-IT" sz="2400" b="1" dirty="0">
                <a:solidFill>
                  <a:srgbClr val="002060"/>
                </a:solidFill>
              </a:rPr>
              <a:t>nt membre ale consor</a:t>
            </a:r>
            <a:r>
              <a:rPr lang="en-US" sz="2400" b="1" dirty="0">
                <a:solidFill>
                  <a:srgbClr val="002060"/>
                </a:solidFill>
              </a:rPr>
              <a:t>ț</a:t>
            </a:r>
            <a:r>
              <a:rPr lang="it-IT" sz="2400" b="1" dirty="0" err="1">
                <a:solidFill>
                  <a:srgbClr val="002060"/>
                </a:solidFill>
              </a:rPr>
              <a:t>iului</a:t>
            </a:r>
            <a:r>
              <a:rPr lang="it-IT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național</a:t>
            </a:r>
            <a:r>
              <a:rPr lang="en-US" sz="2400" b="1" dirty="0">
                <a:solidFill>
                  <a:srgbClr val="002060"/>
                </a:solidFill>
              </a:rPr>
              <a:t> VET "4EU.MOB"</a:t>
            </a:r>
            <a:r>
              <a:rPr lang="ro-RO" sz="2400" b="1" dirty="0">
                <a:solidFill>
                  <a:srgbClr val="002060"/>
                </a:solidFill>
              </a:rPr>
              <a:t>,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acreditat</a:t>
            </a:r>
            <a:r>
              <a:rPr lang="en-US" sz="2400" b="1" dirty="0">
                <a:solidFill>
                  <a:srgbClr val="002060"/>
                </a:solidFill>
              </a:rPr>
              <a:t> cu </a:t>
            </a:r>
            <a:r>
              <a:rPr lang="de-DE" sz="2400" b="1" dirty="0">
                <a:solidFill>
                  <a:srgbClr val="002060"/>
                </a:solidFill>
              </a:rPr>
              <a:t>CARTA ERASMUS+ VET nr. 2016-1-RO01-KA109-025173</a:t>
            </a:r>
            <a:r>
              <a:rPr lang="ro-RO" sz="2400" b="1" dirty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STAFF VET:</a:t>
            </a:r>
            <a:endParaRPr lang="ro-RO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C</a:t>
            </a:r>
            <a:r>
              <a:rPr lang="de-DE" sz="2400" b="1" dirty="0">
                <a:solidFill>
                  <a:schemeClr val="accent6">
                    <a:lumMod val="50000"/>
                  </a:schemeClr>
                </a:solidFill>
              </a:rPr>
              <a:t>uprinde 11 cadre didactice,  4 cadre didactice cu specializare pe 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      </a:t>
            </a:r>
            <a:r>
              <a:rPr lang="de-DE" sz="2400" b="1" dirty="0">
                <a:solidFill>
                  <a:schemeClr val="accent6">
                    <a:lumMod val="50000"/>
                  </a:schemeClr>
                </a:solidFill>
              </a:rPr>
              <a:t>arte/arhitectur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de-DE" sz="2400" b="1" dirty="0">
                <a:solidFill>
                  <a:schemeClr val="accent6">
                    <a:lumMod val="50000"/>
                  </a:schemeClr>
                </a:solidFill>
              </a:rPr>
              <a:t> de la Liceul de Arte Plastice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, Timișoara</a:t>
            </a:r>
            <a:r>
              <a:rPr lang="de-DE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</a:rPr>
              <a:t>ș</a:t>
            </a:r>
            <a:r>
              <a:rPr lang="de-DE" sz="2400" b="1" dirty="0">
                <a:solidFill>
                  <a:schemeClr val="accent6">
                    <a:lumMod val="50000"/>
                  </a:schemeClr>
                </a:solidFill>
              </a:rPr>
              <a:t>i 7 </a:t>
            </a:r>
            <a:r>
              <a:rPr lang="pt-BR" sz="2400" b="1" dirty="0">
                <a:solidFill>
                  <a:schemeClr val="accent6">
                    <a:lumMod val="50000"/>
                  </a:schemeClr>
                </a:solidFill>
              </a:rPr>
              <a:t>cadre didactice cu specializare pe mecanic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pt-BR" sz="2400" b="1" dirty="0">
                <a:solidFill>
                  <a:schemeClr val="accent6">
                    <a:lumMod val="50000"/>
                  </a:schemeClr>
                </a:solidFill>
              </a:rPr>
              <a:t>/electromecanic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pt-BR" sz="2400" b="1" dirty="0">
                <a:solidFill>
                  <a:schemeClr val="accent6">
                    <a:lumMod val="50000"/>
                  </a:schemeClr>
                </a:solidFill>
              </a:rPr>
              <a:t>, protec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ț</a:t>
            </a:r>
            <a:r>
              <a:rPr lang="pt-BR" sz="2400" b="1" dirty="0">
                <a:solidFill>
                  <a:schemeClr val="accent6">
                    <a:lumMod val="50000"/>
                  </a:schemeClr>
                </a:solidFill>
              </a:rPr>
              <a:t>ia </a:t>
            </a:r>
            <a:r>
              <a:rPr lang="de-DE" sz="2400" b="1" dirty="0">
                <a:solidFill>
                  <a:schemeClr val="accent6">
                    <a:lumMod val="50000"/>
                  </a:schemeClr>
                </a:solidFill>
              </a:rPr>
              <a:t>mediului/electric, fabricarea produselor din lemn de la </a:t>
            </a:r>
            <a:r>
              <a:rPr lang="de-DE" sz="2400" b="1" dirty="0">
                <a:solidFill>
                  <a:srgbClr val="002060"/>
                </a:solidFill>
              </a:rPr>
              <a:t>Liceul Tehnologic Decebal</a:t>
            </a:r>
            <a:r>
              <a:rPr lang="ro-RO" sz="2400" b="1" dirty="0">
                <a:solidFill>
                  <a:srgbClr val="002060"/>
                </a:solidFill>
              </a:rPr>
              <a:t>,</a:t>
            </a:r>
            <a:r>
              <a:rPr lang="de-DE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Drobeta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Turnu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Severin</a:t>
            </a:r>
            <a:r>
              <a:rPr lang="en-US" sz="2400" b="1" dirty="0">
                <a:solidFill>
                  <a:srgbClr val="002060"/>
                </a:solidFill>
              </a:rPr>
              <a:t>,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</a:rPr>
              <a:t>ș</a:t>
            </a:r>
            <a:r>
              <a:rPr lang="de-DE" sz="2400" b="1" dirty="0">
                <a:solidFill>
                  <a:schemeClr val="accent6">
                    <a:lumMod val="50000"/>
                  </a:schemeClr>
                </a:solidFill>
              </a:rPr>
              <a:t>i </a:t>
            </a:r>
            <a:r>
              <a:rPr lang="de-DE" sz="2400" b="1" dirty="0" err="1">
                <a:solidFill>
                  <a:schemeClr val="accent6">
                    <a:lumMod val="50000"/>
                  </a:schemeClr>
                </a:solidFill>
              </a:rPr>
              <a:t>Liceul</a:t>
            </a:r>
            <a:r>
              <a:rPr lang="de-DE" sz="2400" b="1" dirty="0">
                <a:solidFill>
                  <a:schemeClr val="accent6">
                    <a:lumMod val="50000"/>
                  </a:schemeClr>
                </a:solidFill>
              </a:rPr>
              <a:t> B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de-DE" sz="2400" b="1" dirty="0">
                <a:solidFill>
                  <a:schemeClr val="accent6">
                    <a:lumMod val="50000"/>
                  </a:schemeClr>
                </a:solidFill>
              </a:rPr>
              <a:t>n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ăț</a:t>
            </a:r>
            <a:r>
              <a:rPr lang="de-DE" sz="2400" b="1" dirty="0">
                <a:solidFill>
                  <a:schemeClr val="accent6">
                    <a:lumMod val="50000"/>
                  </a:schemeClr>
                </a:solidFill>
              </a:rPr>
              <a:t>ean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,</a:t>
            </a:r>
            <a:r>
              <a:rPr lang="de-DE" sz="2400" b="1" dirty="0">
                <a:solidFill>
                  <a:schemeClr val="accent6">
                    <a:lumMod val="50000"/>
                  </a:schemeClr>
                </a:solidFill>
              </a:rPr>
              <a:t> O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ț</a:t>
            </a:r>
            <a:r>
              <a:rPr lang="de-DE" sz="2400" b="1" dirty="0" err="1">
                <a:solidFill>
                  <a:schemeClr val="accent6">
                    <a:lumMod val="50000"/>
                  </a:schemeClr>
                </a:solidFill>
              </a:rPr>
              <a:t>elu</a:t>
            </a:r>
            <a:r>
              <a:rPr lang="de-DE" sz="2400" b="1" dirty="0">
                <a:solidFill>
                  <a:schemeClr val="accent6">
                    <a:lumMod val="50000"/>
                  </a:schemeClr>
                </a:solidFill>
              </a:rPr>
              <a:t> Ro</a:t>
            </a: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</a:rPr>
              <a:t>ș</a:t>
            </a:r>
            <a:r>
              <a:rPr lang="de-DE" sz="2400" b="1" dirty="0">
                <a:solidFill>
                  <a:schemeClr val="accent6">
                    <a:lumMod val="50000"/>
                  </a:schemeClr>
                </a:solidFill>
              </a:rPr>
              <a:t>u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en-US" sz="54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Imagini pentru target audience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908" y="260647"/>
            <a:ext cx="1350014" cy="135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34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1C73E-0266-4752-9978-EA4EEA39F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8640"/>
            <a:ext cx="12188825" cy="836711"/>
          </a:xfrm>
          <a:blipFill>
            <a:blip r:embed="rId2"/>
            <a:tile tx="0" ty="0" sx="100000" sy="100000" flip="none" algn="tl"/>
          </a:blipFill>
        </p:spPr>
        <p:txBody>
          <a:bodyPr>
            <a:noAutofit/>
          </a:bodyPr>
          <a:lstStyle/>
          <a:p>
            <a:r>
              <a:rPr lang="ro-RO" sz="49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9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Logistică</a:t>
            </a:r>
            <a:r>
              <a:rPr lang="en-US" sz="49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9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fluxuri</a:t>
            </a:r>
            <a:r>
              <a:rPr lang="ro-RO" sz="49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o-RO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STAGIARI VET:</a:t>
            </a:r>
            <a:endParaRPr lang="de-DE" sz="4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5D253-7E93-42C0-9934-D841ED10D8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827" y="1124744"/>
            <a:ext cx="10801201" cy="5623520"/>
          </a:xfrm>
          <a:solidFill>
            <a:schemeClr val="bg1">
              <a:lumMod val="95000"/>
            </a:schemeClr>
          </a:solidFill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it-IT" sz="1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Liceul Tehnologic  “Decebal” Drobeta Turnu Severin:</a:t>
            </a:r>
            <a:endParaRPr lang="ro-RO" sz="1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o-RO" sz="80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7200" b="1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7200" b="1" dirty="0">
                <a:solidFill>
                  <a:schemeClr val="accent6">
                    <a:lumMod val="50000"/>
                  </a:schemeClr>
                </a:solidFill>
              </a:rPr>
              <a:t>10 elevi de cl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a</a:t>
            </a:r>
            <a:r>
              <a:rPr lang="it-IT" sz="7200" b="1" dirty="0">
                <a:solidFill>
                  <a:schemeClr val="accent6">
                    <a:lumMod val="50000"/>
                  </a:schemeClr>
                </a:solidFill>
              </a:rPr>
              <a:t>s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a </a:t>
            </a:r>
            <a:r>
              <a:rPr lang="it-IT" sz="7200" b="1" dirty="0">
                <a:solidFill>
                  <a:schemeClr val="accent6">
                    <a:lumMod val="50000"/>
                  </a:schemeClr>
                </a:solidFill>
              </a:rPr>
              <a:t>a XII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it-IT" sz="7200" b="1" dirty="0">
                <a:solidFill>
                  <a:schemeClr val="accent6">
                    <a:lumMod val="50000"/>
                  </a:schemeClr>
                </a:solidFill>
              </a:rPr>
              <a:t>a,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din î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</a:rPr>
              <a:t>nv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ățămâ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</a:rPr>
              <a:t>ntul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 t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</a:rPr>
              <a:t>ehnologic</a:t>
            </a:r>
            <a:r>
              <a:rPr lang="it-IT" sz="7200" b="1" dirty="0">
                <a:solidFill>
                  <a:schemeClr val="accent6">
                    <a:lumMod val="50000"/>
                  </a:schemeClr>
                </a:solidFill>
              </a:rPr>
              <a:t>, calificarea Tehnician ecolog 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ș</a:t>
            </a:r>
            <a:r>
              <a:rPr lang="it-IT" sz="7200" b="1" dirty="0">
                <a:solidFill>
                  <a:schemeClr val="accent6">
                    <a:lumMod val="50000"/>
                  </a:schemeClr>
                </a:solidFill>
              </a:rPr>
              <a:t>i 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î</a:t>
            </a:r>
            <a:r>
              <a:rPr lang="it-IT" sz="7200" b="1" dirty="0">
                <a:solidFill>
                  <a:schemeClr val="accent6">
                    <a:lumMod val="50000"/>
                  </a:schemeClr>
                </a:solidFill>
              </a:rPr>
              <a:t>n domeniul protec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ți</a:t>
            </a:r>
            <a:r>
              <a:rPr lang="it-IT" sz="7200" b="1" dirty="0">
                <a:solidFill>
                  <a:schemeClr val="accent6">
                    <a:lumMod val="50000"/>
                  </a:schemeClr>
                </a:solidFill>
              </a:rPr>
              <a:t>ei calit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ăț</a:t>
            </a:r>
            <a:r>
              <a:rPr lang="it-IT" sz="7200" b="1" dirty="0">
                <a:solidFill>
                  <a:schemeClr val="accent6">
                    <a:lumMod val="50000"/>
                  </a:schemeClr>
                </a:solidFill>
              </a:rPr>
              <a:t>ii mediului 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ș</a:t>
            </a:r>
            <a:r>
              <a:rPr lang="it-IT" sz="7200" b="1" dirty="0">
                <a:solidFill>
                  <a:schemeClr val="accent6">
                    <a:lumMod val="50000"/>
                  </a:schemeClr>
                </a:solidFill>
              </a:rPr>
              <a:t>i 5 elevi de clasa a X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it-IT" sz="7200" b="1" dirty="0">
                <a:solidFill>
                  <a:schemeClr val="accent6">
                    <a:lumMod val="50000"/>
                  </a:schemeClr>
                </a:solidFill>
              </a:rPr>
              <a:t>a din IP, calificarea O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</a:rPr>
              <a:t>perator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</a:rPr>
              <a:t>fabricarea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o-RO" sz="7200" b="1" dirty="0" err="1">
                <a:solidFill>
                  <a:schemeClr val="accent6">
                    <a:lumMod val="50000"/>
                  </a:schemeClr>
                </a:solidFill>
              </a:rPr>
              <a:t>ș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</a:rPr>
              <a:t>i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</a:rPr>
              <a:t>prelucrarea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</a:rPr>
              <a:t>celulozei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o-RO" sz="7200" b="1" dirty="0" err="1">
                <a:solidFill>
                  <a:schemeClr val="accent6">
                    <a:lumMod val="50000"/>
                  </a:schemeClr>
                </a:solidFill>
              </a:rPr>
              <a:t>ș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</a:rPr>
              <a:t>i h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â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</a:rPr>
              <a:t>rtie</a:t>
            </a:r>
            <a:r>
              <a:rPr lang="it-IT" sz="7200" b="1" dirty="0">
                <a:solidFill>
                  <a:schemeClr val="accent6">
                    <a:lumMod val="50000"/>
                  </a:schemeClr>
                </a:solidFill>
              </a:rPr>
              <a:t> -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7200" b="1" dirty="0">
                <a:solidFill>
                  <a:schemeClr val="accent6">
                    <a:lumMod val="50000"/>
                  </a:schemeClr>
                </a:solidFill>
              </a:rPr>
              <a:t>Portugalia, 25.11-13.12.2019               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7200" b="1" dirty="0">
                <a:solidFill>
                  <a:schemeClr val="accent6">
                    <a:lumMod val="50000"/>
                  </a:schemeClr>
                </a:solidFill>
              </a:rPr>
              <a:t>               Partener de primire:</a:t>
            </a:r>
            <a:r>
              <a:rPr lang="pt-BR" sz="7200" b="1" dirty="0">
                <a:solidFill>
                  <a:schemeClr val="accent6">
                    <a:lumMod val="50000"/>
                  </a:schemeClr>
                </a:solidFill>
              </a:rPr>
              <a:t> Instituto Nacional de SaudeDr.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sz="7200" b="1" dirty="0">
                <a:solidFill>
                  <a:schemeClr val="accent6">
                    <a:lumMod val="50000"/>
                  </a:schemeClr>
                </a:solidFill>
              </a:rPr>
              <a:t>Ricardo Jorge (</a:t>
            </a:r>
            <a:r>
              <a:rPr lang="de-DE" sz="7200" b="1" dirty="0">
                <a:solidFill>
                  <a:schemeClr val="accent6">
                    <a:lumMod val="50000"/>
                  </a:schemeClr>
                </a:solidFill>
                <a:hlinkClick r:id="rId3"/>
              </a:rPr>
              <a:t>www.insa.pt</a:t>
            </a:r>
            <a:r>
              <a:rPr lang="de-DE" sz="7200" b="1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o-RO" sz="72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7200" b="1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7200" b="1" dirty="0">
                <a:solidFill>
                  <a:schemeClr val="accent6">
                    <a:lumMod val="50000"/>
                  </a:schemeClr>
                </a:solidFill>
              </a:rPr>
              <a:t>7 elevi de cl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asa </a:t>
            </a:r>
            <a:r>
              <a:rPr lang="it-IT" sz="7200" b="1" dirty="0">
                <a:solidFill>
                  <a:schemeClr val="accent6">
                    <a:lumMod val="50000"/>
                  </a:schemeClr>
                </a:solidFill>
              </a:rPr>
              <a:t>a XII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it-IT" sz="7200" b="1" dirty="0">
                <a:solidFill>
                  <a:schemeClr val="accent6">
                    <a:lumMod val="50000"/>
                  </a:schemeClr>
                </a:solidFill>
              </a:rPr>
              <a:t>a,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</a:rPr>
              <a:t> din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 î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</a:rPr>
              <a:t>nv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ățămâ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</a:rPr>
              <a:t>ntul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</a:rPr>
              <a:t>liceal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</a:rPr>
              <a:t>tehnologic</a:t>
            </a:r>
            <a:r>
              <a:rPr lang="it-IT" sz="72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it-IT" sz="7200" b="1" dirty="0" err="1">
                <a:solidFill>
                  <a:schemeClr val="accent6">
                    <a:lumMod val="50000"/>
                  </a:schemeClr>
                </a:solidFill>
              </a:rPr>
              <a:t>calificarea</a:t>
            </a:r>
            <a:r>
              <a:rPr lang="it-IT" sz="7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</a:rPr>
              <a:t>Tehnician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</a:rPr>
              <a:t>mecatronist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și 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</a:rPr>
              <a:t>10</a:t>
            </a:r>
            <a:r>
              <a:rPr lang="it-IT" sz="7200" b="1" dirty="0">
                <a:solidFill>
                  <a:schemeClr val="accent6">
                    <a:lumMod val="50000"/>
                  </a:schemeClr>
                </a:solidFill>
              </a:rPr>
              <a:t> elevi de 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clas</a:t>
            </a:r>
            <a:r>
              <a:rPr lang="it-IT" sz="7200" b="1" dirty="0">
                <a:solidFill>
                  <a:schemeClr val="accent6">
                    <a:lumMod val="50000"/>
                  </a:schemeClr>
                </a:solidFill>
              </a:rPr>
              <a:t>a 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a </a:t>
            </a:r>
            <a:r>
              <a:rPr lang="it-IT" sz="7200" b="1" dirty="0">
                <a:solidFill>
                  <a:schemeClr val="accent6">
                    <a:lumMod val="50000"/>
                  </a:schemeClr>
                </a:solidFill>
              </a:rPr>
              <a:t>X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it-IT" sz="7200" b="1" dirty="0">
                <a:solidFill>
                  <a:schemeClr val="accent6">
                    <a:lumMod val="50000"/>
                  </a:schemeClr>
                </a:solidFill>
              </a:rPr>
              <a:t>a 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</a:rPr>
              <a:t>din 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î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</a:rPr>
              <a:t>nv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ățămâ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</a:rPr>
              <a:t>ntul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</a:rPr>
              <a:t>liceal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</a:rPr>
              <a:t>tehnologic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</a:rPr>
              <a:t>, de la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</a:rPr>
              <a:t>calificarea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</a:rPr>
              <a:t>Tehnician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</a:rPr>
              <a:t>mecatronist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</a:rPr>
              <a:t>Portugalia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</a:rPr>
              <a:t>, 24.02-13.03.2020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7200" b="1" dirty="0">
                <a:solidFill>
                  <a:schemeClr val="accent6">
                    <a:lumMod val="50000"/>
                  </a:schemeClr>
                </a:solidFill>
              </a:rPr>
              <a:t>               Partener de primire: </a:t>
            </a:r>
            <a:r>
              <a:rPr lang="pt-BR" sz="7200" b="1" dirty="0">
                <a:solidFill>
                  <a:schemeClr val="accent6">
                    <a:lumMod val="50000"/>
                  </a:schemeClr>
                </a:solidFill>
              </a:rPr>
              <a:t>Centro de Formacao Profissional da </a:t>
            </a:r>
            <a:r>
              <a:rPr lang="de-DE" sz="7200" b="1" dirty="0">
                <a:solidFill>
                  <a:schemeClr val="accent6">
                    <a:lumMod val="50000"/>
                  </a:schemeClr>
                </a:solidFill>
              </a:rPr>
              <a:t>Industria Metalurgica e 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M</a:t>
            </a:r>
            <a:r>
              <a:rPr lang="de-DE" sz="7200" b="1" dirty="0">
                <a:solidFill>
                  <a:schemeClr val="accent6">
                    <a:lumMod val="50000"/>
                  </a:schemeClr>
                </a:solidFill>
              </a:rPr>
              <a:t>etalomecanica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sz="7200" b="1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de-DE" sz="7200" b="1" u="sng" dirty="0"/>
              <a:t>www.cenfim.pt</a:t>
            </a:r>
            <a:r>
              <a:rPr lang="de-DE" sz="7200" b="1" dirty="0">
                <a:solidFill>
                  <a:schemeClr val="accent6">
                    <a:lumMod val="50000"/>
                  </a:schemeClr>
                </a:solidFill>
              </a:rPr>
              <a:t>)</a:t>
            </a:r>
            <a:br>
              <a:rPr lang="it-IT" sz="7200" b="1" i="1" dirty="0">
                <a:solidFill>
                  <a:schemeClr val="accent6">
                    <a:lumMod val="50000"/>
                  </a:schemeClr>
                </a:solidFill>
              </a:rPr>
            </a:br>
            <a:endParaRPr lang="ro-RO" sz="72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7200" b="1" dirty="0">
                <a:solidFill>
                  <a:schemeClr val="accent6">
                    <a:lumMod val="50000"/>
                  </a:schemeClr>
                </a:solidFill>
              </a:rPr>
              <a:t>14 elevi de cl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asa </a:t>
            </a:r>
            <a:r>
              <a:rPr lang="it-IT" sz="7200" b="1" dirty="0">
                <a:solidFill>
                  <a:schemeClr val="accent6">
                    <a:lumMod val="50000"/>
                  </a:schemeClr>
                </a:solidFill>
              </a:rPr>
              <a:t>a X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it-IT" sz="7200" b="1" dirty="0">
                <a:solidFill>
                  <a:schemeClr val="accent6">
                    <a:lumMod val="50000"/>
                  </a:schemeClr>
                </a:solidFill>
              </a:rPr>
              <a:t>a,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</a:rPr>
              <a:t> din 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î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</a:rPr>
              <a:t>nv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ățămâ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</a:rPr>
              <a:t>ntul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</a:rPr>
              <a:t>liceal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</a:rPr>
              <a:t>tehnologic</a:t>
            </a:r>
            <a:r>
              <a:rPr lang="it-IT" sz="7200" b="1" dirty="0">
                <a:solidFill>
                  <a:schemeClr val="accent6">
                    <a:lumMod val="50000"/>
                  </a:schemeClr>
                </a:solidFill>
              </a:rPr>
              <a:t>, calificarea Tehnician ecolog 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ș</a:t>
            </a:r>
            <a:r>
              <a:rPr lang="it-IT" sz="7200" b="1" dirty="0">
                <a:solidFill>
                  <a:schemeClr val="accent6">
                    <a:lumMod val="50000"/>
                  </a:schemeClr>
                </a:solidFill>
              </a:rPr>
              <a:t>i 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î</a:t>
            </a:r>
            <a:r>
              <a:rPr lang="it-IT" sz="7200" b="1" dirty="0">
                <a:solidFill>
                  <a:schemeClr val="accent6">
                    <a:lumMod val="50000"/>
                  </a:schemeClr>
                </a:solidFill>
              </a:rPr>
              <a:t>n domeniul protec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ț</a:t>
            </a:r>
            <a:r>
              <a:rPr lang="it-IT" sz="7200" b="1" dirty="0">
                <a:solidFill>
                  <a:schemeClr val="accent6">
                    <a:lumMod val="50000"/>
                  </a:schemeClr>
                </a:solidFill>
              </a:rPr>
              <a:t>iei calit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ăț</a:t>
            </a:r>
            <a:r>
              <a:rPr lang="it-IT" sz="7200" b="1" dirty="0">
                <a:solidFill>
                  <a:schemeClr val="accent6">
                    <a:lumMod val="50000"/>
                  </a:schemeClr>
                </a:solidFill>
              </a:rPr>
              <a:t>ii mediului  -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7200" b="1" dirty="0">
                <a:solidFill>
                  <a:schemeClr val="accent6">
                    <a:lumMod val="50000"/>
                  </a:schemeClr>
                </a:solidFill>
              </a:rPr>
              <a:t>Portugalia,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7200" b="1" dirty="0">
                <a:solidFill>
                  <a:schemeClr val="accent6">
                    <a:lumMod val="50000"/>
                  </a:schemeClr>
                </a:solidFill>
              </a:rPr>
              <a:t>25.05-12.06.2020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7200" b="1" dirty="0">
                <a:solidFill>
                  <a:schemeClr val="accent6">
                    <a:lumMod val="50000"/>
                  </a:schemeClr>
                </a:solidFill>
              </a:rPr>
              <a:t>                Partener de primire:</a:t>
            </a:r>
            <a:r>
              <a:rPr lang="pt-BR" sz="7200" b="1" dirty="0">
                <a:solidFill>
                  <a:schemeClr val="accent6">
                    <a:lumMod val="50000"/>
                  </a:schemeClr>
                </a:solidFill>
              </a:rPr>
              <a:t> Instituto Nacional de SaudeDr.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sz="7200" b="1" dirty="0">
                <a:solidFill>
                  <a:schemeClr val="accent6">
                    <a:lumMod val="50000"/>
                  </a:schemeClr>
                </a:solidFill>
              </a:rPr>
              <a:t>Ricardo Jorge (</a:t>
            </a:r>
            <a:r>
              <a:rPr lang="de-DE" sz="7200" b="1" dirty="0">
                <a:solidFill>
                  <a:schemeClr val="accent6">
                    <a:lumMod val="50000"/>
                  </a:schemeClr>
                </a:solidFill>
                <a:hlinkClick r:id="rId3"/>
              </a:rPr>
              <a:t>www.insa.pt</a:t>
            </a:r>
            <a:r>
              <a:rPr lang="de-DE" sz="7200" b="1" dirty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ro-RO" sz="72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o-RO" sz="72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</a:rPr>
              <a:t>10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</a:rPr>
              <a:t>elevi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</a:rPr>
              <a:t> de c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lasa a 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</a:rPr>
              <a:t>XI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-a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</a:rPr>
              <a:t>, din 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î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</a:rPr>
              <a:t>nv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ățămâ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</a:rPr>
              <a:t>ntul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</a:rPr>
              <a:t>liceal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</a:rPr>
              <a:t>tehnologic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</a:rPr>
              <a:t>, de la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</a:rPr>
              <a:t>calificarea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</a:rPr>
              <a:t>Tehnician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</a:rPr>
              <a:t> designer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</a:rPr>
              <a:t>mobil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ș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</a:rPr>
              <a:t>i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</a:rPr>
              <a:t>amenaj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</a:rPr>
              <a:t>ri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</a:rPr>
              <a:t>interioare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</a:rPr>
              <a:t>Polonia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</a:rPr>
              <a:t>,</a:t>
            </a: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</a:rPr>
              <a:t>31.05-20.06.2020</a:t>
            </a:r>
            <a:br>
              <a:rPr lang="de-DE" sz="7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o-RO" sz="7200" b="1" dirty="0">
                <a:solidFill>
                  <a:schemeClr val="accent6">
                    <a:lumMod val="50000"/>
                  </a:schemeClr>
                </a:solidFill>
              </a:rPr>
              <a:t>                 </a:t>
            </a:r>
            <a:r>
              <a:rPr lang="it-IT" sz="7200" b="1" dirty="0">
                <a:solidFill>
                  <a:schemeClr val="accent6">
                    <a:lumMod val="50000"/>
                  </a:schemeClr>
                </a:solidFill>
              </a:rPr>
              <a:t>Partener de primire:</a:t>
            </a:r>
            <a:r>
              <a:rPr lang="it-IT" sz="72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sz="7200" b="1" dirty="0">
                <a:solidFill>
                  <a:schemeClr val="accent6">
                    <a:lumMod val="50000"/>
                  </a:schemeClr>
                </a:solidFill>
              </a:rPr>
              <a:t>Kredens Wojciech Bienczyk (</a:t>
            </a:r>
            <a:r>
              <a:rPr lang="de-DE" sz="7200" b="1" u="sng" dirty="0"/>
              <a:t>www.meblekredens.pl</a:t>
            </a:r>
            <a:r>
              <a:rPr lang="de-DE" sz="7200" b="1" dirty="0">
                <a:solidFill>
                  <a:schemeClr val="accent6">
                    <a:lumMod val="50000"/>
                  </a:schemeClr>
                </a:solidFill>
              </a:rPr>
              <a:t>)</a:t>
            </a:r>
            <a:br>
              <a:rPr lang="it-IT" sz="7200" b="1" i="1" dirty="0">
                <a:solidFill>
                  <a:schemeClr val="accent6">
                    <a:lumMod val="50000"/>
                  </a:schemeClr>
                </a:solidFill>
              </a:rPr>
            </a:br>
            <a:endParaRPr lang="de-DE" sz="72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143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083" y="3789040"/>
            <a:ext cx="12188824" cy="1511995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ro-RO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PARTENERI</a:t>
            </a:r>
            <a:endParaRPr lang="en-US" sz="8000" dirty="0"/>
          </a:p>
        </p:txBody>
      </p:sp>
      <p:sp>
        <p:nvSpPr>
          <p:cNvPr id="6" name="Rectangle 5"/>
          <p:cNvSpPr/>
          <p:nvPr/>
        </p:nvSpPr>
        <p:spPr>
          <a:xfrm>
            <a:off x="0" y="3645024"/>
            <a:ext cx="12188825" cy="14401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7" name="Rectangle 6"/>
          <p:cNvSpPr/>
          <p:nvPr/>
        </p:nvSpPr>
        <p:spPr>
          <a:xfrm>
            <a:off x="0" y="3429000"/>
            <a:ext cx="12188825" cy="216024"/>
          </a:xfrm>
          <a:prstGeom prst="rect">
            <a:avLst/>
          </a:prstGeom>
          <a:solidFill>
            <a:srgbClr val="FFF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39103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7704" y="1628800"/>
            <a:ext cx="10739581" cy="4896544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Institutul National de Sanatate Doutor Ricardo Jorge </a:t>
            </a:r>
            <a:endParaRPr lang="ro-RO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(INSA)</a:t>
            </a:r>
            <a:r>
              <a:rPr lang="ro-RO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it-IT" sz="3200" b="1" dirty="0"/>
              <a:t>Lisabona,</a:t>
            </a:r>
            <a:r>
              <a:rPr lang="ro-RO" sz="3200" b="1" dirty="0"/>
              <a:t> </a:t>
            </a:r>
            <a:r>
              <a:rPr lang="it-IT" sz="3200" b="1" dirty="0"/>
              <a:t>Portugalia</a:t>
            </a:r>
            <a:r>
              <a:rPr lang="ro-RO" sz="3200" b="1" dirty="0"/>
              <a:t>, </a:t>
            </a:r>
            <a:r>
              <a:rPr lang="ro-RO" sz="2000" b="1" dirty="0"/>
              <a:t>I</a:t>
            </a:r>
            <a:r>
              <a:rPr lang="it-IT" sz="2000" b="1" dirty="0"/>
              <a:t>nstitut de cercetare din cadrul Ministerului </a:t>
            </a:r>
            <a:r>
              <a:rPr lang="ro-RO" sz="2000" b="1" dirty="0"/>
              <a:t>Sănătăț</a:t>
            </a:r>
            <a:r>
              <a:rPr lang="it-IT" sz="2000" b="1" dirty="0"/>
              <a:t>ii </a:t>
            </a:r>
            <a:endParaRPr lang="ro-RO" sz="2000" b="1" i="1" dirty="0"/>
          </a:p>
          <a:p>
            <a:pPr algn="just"/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D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omeniul 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de activitate: P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rotec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ț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ia mediului </a:t>
            </a:r>
            <a:endParaRPr lang="ro-RO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Fondat 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î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n 1899 de c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â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tre Ricardo Jorge ca 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ș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i laborator 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î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n cadrul  sistemului de s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n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tate portughez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,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î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n prezent INSA are un rol major 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î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n domeniul s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n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ătăț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ii fiind, pe l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â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nga ins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tit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ut de cercetare 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ș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i centru de educare și pregătire, laboratorul național de referin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ță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ș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i observator na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ț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ional de s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ănă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tate pentru Portugalia.</a:t>
            </a:r>
            <a:endParaRPr lang="ro-RO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INSA are </a:t>
            </a:r>
            <a:r>
              <a:rPr lang="ro-RO" sz="2400" b="1" dirty="0" err="1">
                <a:solidFill>
                  <a:schemeClr val="accent6">
                    <a:lumMod val="50000"/>
                  </a:schemeClr>
                </a:solidFill>
              </a:rPr>
              <a:t>ș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ase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departamente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: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Departamentul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Protec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ț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ia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mediului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Departamentul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Alimenta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ț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ie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o-RO" sz="2400" b="1" dirty="0" err="1">
                <a:solidFill>
                  <a:schemeClr val="accent6">
                    <a:lumMod val="50000"/>
                  </a:schemeClr>
                </a:solidFill>
              </a:rPr>
              <a:t>ș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i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Nutri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ț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ie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Departamentul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Boli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Infec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ț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ioase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Departamentul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Epidemiologie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Departament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ul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Genetic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ă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uman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ă,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Departament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ul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Preven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ț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ia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s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ănătăți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i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 și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bolilor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transmisibile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7704" y="347589"/>
            <a:ext cx="10729192" cy="84638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</a:t>
            </a:r>
            <a:r>
              <a:rPr lang="ro-RO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ț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r>
              <a:rPr lang="ro-RO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primire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ro-R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o-RO" sz="4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Prezentare:</a:t>
            </a:r>
            <a:endParaRPr lang="en-US" sz="49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985" l="0" r="99219">
                        <a14:foregroundMark x1="12500" y1="25888" x2="24609" y2="18782"/>
                        <a14:foregroundMark x1="87500" y1="31472" x2="74609" y2="167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10836" y="150292"/>
            <a:ext cx="2102242" cy="176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1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7704" y="1412776"/>
            <a:ext cx="10739581" cy="5112568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Institutul National de Sanatate Doutor Ricardo Jorge </a:t>
            </a:r>
            <a:endParaRPr lang="ro-RO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(INSA)</a:t>
            </a:r>
            <a:r>
              <a:rPr lang="ro-RO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it-IT" sz="3200" b="1" dirty="0"/>
              <a:t>Lisabona,</a:t>
            </a:r>
            <a:r>
              <a:rPr lang="ro-RO" sz="3200" b="1" dirty="0"/>
              <a:t> </a:t>
            </a:r>
            <a:r>
              <a:rPr lang="it-IT" sz="3200" b="1" dirty="0"/>
              <a:t>Portugalia</a:t>
            </a:r>
            <a:r>
              <a:rPr lang="ro-RO" sz="3200" b="1" dirty="0"/>
              <a:t>, </a:t>
            </a:r>
            <a:r>
              <a:rPr lang="ro-RO" sz="2000" b="1" dirty="0"/>
              <a:t>I</a:t>
            </a:r>
            <a:r>
              <a:rPr lang="it-IT" sz="2000" b="1" dirty="0"/>
              <a:t>nstitut de cercetare din cadrul Ministerului </a:t>
            </a:r>
            <a:r>
              <a:rPr lang="ro-RO" sz="2000" b="1" dirty="0"/>
              <a:t>Sănătăț</a:t>
            </a:r>
            <a:r>
              <a:rPr lang="it-IT" sz="2000" b="1" dirty="0"/>
              <a:t>ii </a:t>
            </a:r>
            <a:endParaRPr lang="ro-RO" sz="2000" b="1" i="1" dirty="0"/>
          </a:p>
          <a:p>
            <a:pPr algn="just"/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D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omeniul 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de activitate: P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rotec</a:t>
            </a:r>
            <a:r>
              <a:rPr lang="ro-RO" sz="2400" b="1" dirty="0">
                <a:solidFill>
                  <a:schemeClr val="accent6">
                    <a:lumMod val="50000"/>
                  </a:schemeClr>
                </a:solidFill>
              </a:rPr>
              <a:t>ț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ia mediului </a:t>
            </a:r>
            <a:endParaRPr lang="ro-RO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en-US" sz="2400" b="1" dirty="0" err="1">
                <a:solidFill>
                  <a:srgbClr val="002060"/>
                </a:solidFill>
              </a:rPr>
              <a:t>Departamentul</a:t>
            </a:r>
            <a:r>
              <a:rPr lang="ro-RO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002060"/>
                </a:solidFill>
              </a:rPr>
              <a:t>de </a:t>
            </a:r>
            <a:r>
              <a:rPr lang="en-US" sz="2400" b="1" dirty="0" err="1">
                <a:solidFill>
                  <a:srgbClr val="002060"/>
                </a:solidFill>
              </a:rPr>
              <a:t>Protec</a:t>
            </a:r>
            <a:r>
              <a:rPr lang="ro-RO" sz="2400" b="1" dirty="0">
                <a:solidFill>
                  <a:srgbClr val="002060"/>
                </a:solidFill>
              </a:rPr>
              <a:t>ț</a:t>
            </a:r>
            <a:r>
              <a:rPr lang="en-US" sz="2400" b="1" dirty="0" err="1">
                <a:solidFill>
                  <a:srgbClr val="002060"/>
                </a:solidFill>
              </a:rPr>
              <a:t>ia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mediului</a:t>
            </a:r>
            <a:r>
              <a:rPr lang="en-US" sz="2400" b="1" dirty="0">
                <a:solidFill>
                  <a:srgbClr val="002060"/>
                </a:solidFill>
              </a:rPr>
              <a:t> se </a:t>
            </a:r>
            <a:r>
              <a:rPr lang="en-US" sz="2400" b="1" dirty="0" err="1">
                <a:solidFill>
                  <a:srgbClr val="002060"/>
                </a:solidFill>
              </a:rPr>
              <a:t>ocup</a:t>
            </a:r>
            <a:r>
              <a:rPr lang="ro-RO" sz="2400" b="1" dirty="0">
                <a:solidFill>
                  <a:srgbClr val="002060"/>
                </a:solidFill>
              </a:rPr>
              <a:t>ă</a:t>
            </a:r>
            <a:r>
              <a:rPr lang="en-US" sz="2400" b="1" dirty="0">
                <a:solidFill>
                  <a:srgbClr val="002060"/>
                </a:solidFill>
              </a:rPr>
              <a:t> de </a:t>
            </a:r>
            <a:r>
              <a:rPr lang="en-US" sz="2400" b="1" dirty="0" err="1">
                <a:solidFill>
                  <a:srgbClr val="002060"/>
                </a:solidFill>
              </a:rPr>
              <a:t>monitorizarea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factorilor</a:t>
            </a:r>
            <a:r>
              <a:rPr lang="en-US" sz="2400" b="1" dirty="0">
                <a:solidFill>
                  <a:srgbClr val="002060"/>
                </a:solidFill>
              </a:rPr>
              <a:t> de </a:t>
            </a:r>
            <a:r>
              <a:rPr lang="en-US" sz="2400" b="1" dirty="0" err="1">
                <a:solidFill>
                  <a:srgbClr val="002060"/>
                </a:solidFill>
              </a:rPr>
              <a:t>mediu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ro-RO" sz="2400" b="1" dirty="0">
                <a:solidFill>
                  <a:srgbClr val="002060"/>
                </a:solidFill>
              </a:rPr>
              <a:t>ș</a:t>
            </a:r>
            <a:r>
              <a:rPr lang="en-US" sz="2400" b="1" dirty="0">
                <a:solidFill>
                  <a:srgbClr val="002060"/>
                </a:solidFill>
              </a:rPr>
              <a:t>i de </a:t>
            </a:r>
            <a:r>
              <a:rPr lang="en-US" sz="2400" b="1" dirty="0" err="1">
                <a:solidFill>
                  <a:srgbClr val="002060"/>
                </a:solidFill>
              </a:rPr>
              <a:t>investigarea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problemelor</a:t>
            </a:r>
            <a:r>
              <a:rPr lang="en-US" sz="2400" b="1" dirty="0">
                <a:solidFill>
                  <a:srgbClr val="002060"/>
                </a:solidFill>
              </a:rPr>
              <a:t> de </a:t>
            </a:r>
            <a:r>
              <a:rPr lang="en-US" sz="2400" b="1" dirty="0" err="1">
                <a:solidFill>
                  <a:srgbClr val="002060"/>
                </a:solidFill>
              </a:rPr>
              <a:t>mediu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ce</a:t>
            </a:r>
            <a:r>
              <a:rPr lang="en-US" sz="2400" b="1" dirty="0">
                <a:solidFill>
                  <a:srgbClr val="002060"/>
                </a:solidFill>
              </a:rPr>
              <a:t> pun </a:t>
            </a:r>
            <a:r>
              <a:rPr lang="ro-RO" sz="2400" b="1" dirty="0">
                <a:solidFill>
                  <a:srgbClr val="002060"/>
                </a:solidFill>
              </a:rPr>
              <a:t>î</a:t>
            </a:r>
            <a:r>
              <a:rPr lang="en-US" sz="2400" b="1" dirty="0">
                <a:solidFill>
                  <a:srgbClr val="002060"/>
                </a:solidFill>
              </a:rPr>
              <a:t>n </a:t>
            </a:r>
            <a:r>
              <a:rPr lang="en-US" sz="2400" b="1" dirty="0" err="1">
                <a:solidFill>
                  <a:srgbClr val="002060"/>
                </a:solidFill>
              </a:rPr>
              <a:t>pericol</a:t>
            </a:r>
            <a:r>
              <a:rPr lang="en-US" sz="2400" b="1" dirty="0">
                <a:solidFill>
                  <a:srgbClr val="002060"/>
                </a:solidFill>
              </a:rPr>
              <a:t> s</a:t>
            </a:r>
            <a:r>
              <a:rPr lang="ro-RO" sz="2400" b="1" dirty="0">
                <a:solidFill>
                  <a:srgbClr val="002060"/>
                </a:solidFill>
              </a:rPr>
              <a:t>ă</a:t>
            </a:r>
            <a:r>
              <a:rPr lang="en-US" sz="2400" b="1" dirty="0">
                <a:solidFill>
                  <a:srgbClr val="002060"/>
                </a:solidFill>
              </a:rPr>
              <a:t>n</a:t>
            </a:r>
            <a:r>
              <a:rPr lang="ro-RO" sz="2400" b="1" dirty="0">
                <a:solidFill>
                  <a:srgbClr val="002060"/>
                </a:solidFill>
              </a:rPr>
              <a:t>ă</a:t>
            </a:r>
            <a:r>
              <a:rPr lang="en-US" sz="2400" b="1" dirty="0" err="1">
                <a:solidFill>
                  <a:srgbClr val="002060"/>
                </a:solidFill>
              </a:rPr>
              <a:t>tatea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uman</a:t>
            </a:r>
            <a:r>
              <a:rPr lang="ro-RO" sz="2400" b="1" dirty="0">
                <a:solidFill>
                  <a:srgbClr val="002060"/>
                </a:solidFill>
              </a:rPr>
              <a:t>ă</a:t>
            </a:r>
            <a:r>
              <a:rPr lang="en-US" sz="2400" b="1" dirty="0">
                <a:solidFill>
                  <a:srgbClr val="002060"/>
                </a:solidFill>
              </a:rPr>
              <a:t>. </a:t>
            </a:r>
            <a:endParaRPr lang="ro-RO" sz="2400" b="1" dirty="0">
              <a:solidFill>
                <a:srgbClr val="002060"/>
              </a:solidFill>
            </a:endParaRPr>
          </a:p>
          <a:p>
            <a:pPr algn="just"/>
            <a:r>
              <a:rPr lang="ro-RO" sz="2400" b="1" dirty="0">
                <a:solidFill>
                  <a:srgbClr val="002060"/>
                </a:solidFill>
              </a:rPr>
              <a:t>Î</a:t>
            </a:r>
            <a:r>
              <a:rPr lang="en-US" sz="2400" b="1" dirty="0">
                <a:solidFill>
                  <a:srgbClr val="002060"/>
                </a:solidFill>
              </a:rPr>
              <a:t>n </a:t>
            </a:r>
            <a:r>
              <a:rPr lang="en-US" sz="2400" b="1" dirty="0" err="1">
                <a:solidFill>
                  <a:srgbClr val="002060"/>
                </a:solidFill>
              </a:rPr>
              <a:t>cadrul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departamentului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func</a:t>
            </a:r>
            <a:r>
              <a:rPr lang="ro-RO" sz="2400" b="1" dirty="0">
                <a:solidFill>
                  <a:srgbClr val="002060"/>
                </a:solidFill>
              </a:rPr>
              <a:t>ț</a:t>
            </a:r>
            <a:r>
              <a:rPr lang="en-US" sz="2400" b="1" dirty="0" err="1">
                <a:solidFill>
                  <a:srgbClr val="002060"/>
                </a:solidFill>
              </a:rPr>
              <a:t>ioneaz</a:t>
            </a:r>
            <a:r>
              <a:rPr lang="ro-RO" sz="2400" b="1" dirty="0">
                <a:solidFill>
                  <a:srgbClr val="002060"/>
                </a:solidFill>
              </a:rPr>
              <a:t>ă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laboratoarele</a:t>
            </a:r>
            <a:r>
              <a:rPr lang="en-US" sz="2400" b="1" dirty="0">
                <a:solidFill>
                  <a:srgbClr val="002060"/>
                </a:solidFill>
              </a:rPr>
              <a:t> de </a:t>
            </a:r>
            <a:r>
              <a:rPr lang="en-US" sz="2400" b="1" dirty="0" err="1">
                <a:solidFill>
                  <a:srgbClr val="002060"/>
                </a:solidFill>
              </a:rPr>
              <a:t>chimie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ro-RO" sz="2400" b="1" dirty="0" err="1">
                <a:solidFill>
                  <a:srgbClr val="002060"/>
                </a:solidFill>
              </a:rPr>
              <a:t>ș</a:t>
            </a:r>
            <a:r>
              <a:rPr lang="en-US" sz="2400" b="1" dirty="0">
                <a:solidFill>
                  <a:srgbClr val="002060"/>
                </a:solidFill>
              </a:rPr>
              <a:t>i </a:t>
            </a:r>
            <a:r>
              <a:rPr lang="en-US" sz="2400" b="1" dirty="0" err="1">
                <a:solidFill>
                  <a:srgbClr val="002060"/>
                </a:solidFill>
              </a:rPr>
              <a:t>toxicologie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laboratorul</a:t>
            </a:r>
            <a:r>
              <a:rPr lang="en-US" sz="2400" b="1" dirty="0">
                <a:solidFill>
                  <a:srgbClr val="002060"/>
                </a:solidFill>
              </a:rPr>
              <a:t> de</a:t>
            </a:r>
            <a:r>
              <a:rPr lang="ro-RO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biologie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ro-RO" sz="2400" b="1" dirty="0" err="1">
                <a:solidFill>
                  <a:srgbClr val="002060"/>
                </a:solidFill>
              </a:rPr>
              <a:t>ș</a:t>
            </a:r>
            <a:r>
              <a:rPr lang="en-US" sz="2400" b="1" dirty="0">
                <a:solidFill>
                  <a:srgbClr val="002060"/>
                </a:solidFill>
              </a:rPr>
              <a:t>i eco-</a:t>
            </a:r>
            <a:r>
              <a:rPr lang="en-US" sz="2400" b="1" dirty="0" err="1">
                <a:solidFill>
                  <a:srgbClr val="002060"/>
                </a:solidFill>
              </a:rPr>
              <a:t>toxicologie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unde</a:t>
            </a:r>
            <a:r>
              <a:rPr lang="en-US" sz="2400" b="1" dirty="0">
                <a:solidFill>
                  <a:srgbClr val="002060"/>
                </a:solidFill>
              </a:rPr>
              <a:t> se </a:t>
            </a:r>
            <a:r>
              <a:rPr lang="en-US" sz="2400" b="1" dirty="0" err="1">
                <a:solidFill>
                  <a:srgbClr val="002060"/>
                </a:solidFill>
              </a:rPr>
              <a:t>fac</a:t>
            </a:r>
            <a:r>
              <a:rPr lang="en-US" sz="2400" b="1" dirty="0">
                <a:solidFill>
                  <a:srgbClr val="002060"/>
                </a:solidFill>
              </a:rPr>
              <a:t> m</a:t>
            </a:r>
            <a:r>
              <a:rPr lang="ro-RO" sz="2400" b="1" dirty="0">
                <a:solidFill>
                  <a:srgbClr val="002060"/>
                </a:solidFill>
              </a:rPr>
              <a:t>ă</a:t>
            </a:r>
            <a:r>
              <a:rPr lang="en-US" sz="2400" b="1" dirty="0" err="1">
                <a:solidFill>
                  <a:srgbClr val="002060"/>
                </a:solidFill>
              </a:rPr>
              <a:t>sur</a:t>
            </a:r>
            <a:r>
              <a:rPr lang="ro-RO" sz="2400" b="1" dirty="0">
                <a:solidFill>
                  <a:srgbClr val="002060"/>
                </a:solidFill>
              </a:rPr>
              <a:t>ă</a:t>
            </a:r>
            <a:r>
              <a:rPr lang="en-US" sz="2400" b="1" dirty="0">
                <a:solidFill>
                  <a:srgbClr val="002060"/>
                </a:solidFill>
              </a:rPr>
              <a:t>tori ale </a:t>
            </a:r>
            <a:r>
              <a:rPr lang="en-US" sz="2400" b="1" dirty="0" err="1">
                <a:solidFill>
                  <a:srgbClr val="002060"/>
                </a:solidFill>
              </a:rPr>
              <a:t>factorilor</a:t>
            </a:r>
            <a:r>
              <a:rPr lang="en-US" sz="2400" b="1" dirty="0">
                <a:solidFill>
                  <a:srgbClr val="002060"/>
                </a:solidFill>
              </a:rPr>
              <a:t> de </a:t>
            </a:r>
            <a:r>
              <a:rPr lang="en-US" sz="2400" b="1" dirty="0" err="1">
                <a:solidFill>
                  <a:srgbClr val="002060"/>
                </a:solidFill>
              </a:rPr>
              <a:t>mediu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pentru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ap</a:t>
            </a:r>
            <a:r>
              <a:rPr lang="ro-RO" sz="2400" b="1" dirty="0">
                <a:solidFill>
                  <a:srgbClr val="002060"/>
                </a:solidFill>
              </a:rPr>
              <a:t>ă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aer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ro-RO" sz="2400" b="1" dirty="0" err="1">
                <a:solidFill>
                  <a:srgbClr val="002060"/>
                </a:solidFill>
              </a:rPr>
              <a:t>ș</a:t>
            </a:r>
            <a:r>
              <a:rPr lang="en-US" sz="2400" b="1" dirty="0">
                <a:solidFill>
                  <a:srgbClr val="002060"/>
                </a:solidFill>
              </a:rPr>
              <a:t>i sol. </a:t>
            </a:r>
            <a:endParaRPr lang="ro-RO" sz="2400" b="1" dirty="0">
              <a:solidFill>
                <a:srgbClr val="002060"/>
              </a:solidFill>
            </a:endParaRPr>
          </a:p>
          <a:p>
            <a:pPr algn="just"/>
            <a:r>
              <a:rPr lang="en-US" sz="2400" b="1" dirty="0" err="1">
                <a:solidFill>
                  <a:srgbClr val="002060"/>
                </a:solidFill>
              </a:rPr>
              <a:t>Laboratoarele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sunt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echipate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ro-RO" sz="2400" b="1" dirty="0" err="1">
                <a:solidFill>
                  <a:srgbClr val="002060"/>
                </a:solidFill>
              </a:rPr>
              <a:t>ș</a:t>
            </a:r>
            <a:r>
              <a:rPr lang="en-US" sz="2400" b="1" dirty="0">
                <a:solidFill>
                  <a:srgbClr val="002060"/>
                </a:solidFill>
              </a:rPr>
              <a:t>i </a:t>
            </a:r>
            <a:r>
              <a:rPr lang="en-US" sz="2400" b="1" dirty="0" err="1">
                <a:solidFill>
                  <a:srgbClr val="002060"/>
                </a:solidFill>
              </a:rPr>
              <a:t>folosesc</a:t>
            </a:r>
            <a:r>
              <a:rPr lang="ro-RO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002060"/>
                </a:solidFill>
              </a:rPr>
              <a:t>o gam</a:t>
            </a:r>
            <a:r>
              <a:rPr lang="ro-RO" sz="2400" b="1" dirty="0">
                <a:solidFill>
                  <a:srgbClr val="002060"/>
                </a:solidFill>
              </a:rPr>
              <a:t>ă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larg</a:t>
            </a:r>
            <a:r>
              <a:rPr lang="ro-RO" sz="2400" b="1" dirty="0">
                <a:solidFill>
                  <a:srgbClr val="002060"/>
                </a:solidFill>
              </a:rPr>
              <a:t>ă</a:t>
            </a:r>
            <a:r>
              <a:rPr lang="en-US" sz="2400" b="1" dirty="0">
                <a:solidFill>
                  <a:srgbClr val="002060"/>
                </a:solidFill>
              </a:rPr>
              <a:t> de </a:t>
            </a:r>
            <a:r>
              <a:rPr lang="en-US" sz="2400" b="1" dirty="0" err="1">
                <a:solidFill>
                  <a:srgbClr val="002060"/>
                </a:solidFill>
              </a:rPr>
              <a:t>tehnologii</a:t>
            </a:r>
            <a:r>
              <a:rPr lang="en-US" sz="2400" b="1" dirty="0">
                <a:solidFill>
                  <a:srgbClr val="002060"/>
                </a:solidFill>
              </a:rPr>
              <a:t> - de la </a:t>
            </a:r>
            <a:r>
              <a:rPr lang="en-US" sz="2400" b="1" dirty="0" err="1">
                <a:solidFill>
                  <a:srgbClr val="002060"/>
                </a:solidFill>
              </a:rPr>
              <a:t>tehnici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conven</a:t>
            </a:r>
            <a:r>
              <a:rPr lang="ro-RO" sz="2400" b="1" dirty="0">
                <a:solidFill>
                  <a:srgbClr val="002060"/>
                </a:solidFill>
              </a:rPr>
              <a:t>ț</a:t>
            </a:r>
            <a:r>
              <a:rPr lang="en-US" sz="2400" b="1" dirty="0" err="1">
                <a:solidFill>
                  <a:srgbClr val="002060"/>
                </a:solidFill>
              </a:rPr>
              <a:t>ionale</a:t>
            </a:r>
            <a:r>
              <a:rPr lang="en-US" sz="2400" b="1" dirty="0">
                <a:solidFill>
                  <a:srgbClr val="002060"/>
                </a:solidFill>
              </a:rPr>
              <a:t>, p</a:t>
            </a:r>
            <a:r>
              <a:rPr lang="ro-RO" sz="2400" b="1" dirty="0">
                <a:solidFill>
                  <a:srgbClr val="002060"/>
                </a:solidFill>
              </a:rPr>
              <a:t>â</a:t>
            </a:r>
            <a:r>
              <a:rPr lang="en-US" sz="2400" b="1" dirty="0">
                <a:solidFill>
                  <a:srgbClr val="002060"/>
                </a:solidFill>
              </a:rPr>
              <a:t>n</a:t>
            </a:r>
            <a:r>
              <a:rPr lang="ro-RO" sz="2400" b="1" dirty="0">
                <a:solidFill>
                  <a:srgbClr val="002060"/>
                </a:solidFill>
              </a:rPr>
              <a:t>ă</a:t>
            </a:r>
            <a:r>
              <a:rPr lang="en-US" sz="2400" b="1" dirty="0">
                <a:solidFill>
                  <a:srgbClr val="002060"/>
                </a:solidFill>
              </a:rPr>
              <a:t> la </a:t>
            </a:r>
            <a:r>
              <a:rPr lang="en-US" sz="2400" b="1" dirty="0" err="1">
                <a:solidFill>
                  <a:srgbClr val="002060"/>
                </a:solidFill>
              </a:rPr>
              <a:t>lucrul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pe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aparate</a:t>
            </a:r>
            <a:r>
              <a:rPr lang="ro-RO" sz="2400" b="1" dirty="0">
                <a:solidFill>
                  <a:srgbClr val="002060"/>
                </a:solidFill>
              </a:rPr>
              <a:t> și </a:t>
            </a:r>
            <a:r>
              <a:rPr lang="en-US" sz="2400" b="1" dirty="0" err="1">
                <a:solidFill>
                  <a:srgbClr val="002060"/>
                </a:solidFill>
              </a:rPr>
              <a:t>instala</a:t>
            </a:r>
            <a:r>
              <a:rPr lang="ro-RO" sz="2400" b="1" dirty="0">
                <a:solidFill>
                  <a:srgbClr val="002060"/>
                </a:solidFill>
              </a:rPr>
              <a:t>ț</a:t>
            </a:r>
            <a:r>
              <a:rPr lang="en-US" sz="2400" b="1" dirty="0">
                <a:solidFill>
                  <a:srgbClr val="002060"/>
                </a:solidFill>
              </a:rPr>
              <a:t>ii </a:t>
            </a:r>
            <a:r>
              <a:rPr lang="en-US" sz="2400" b="1" dirty="0" err="1">
                <a:solidFill>
                  <a:srgbClr val="002060"/>
                </a:solidFill>
              </a:rPr>
              <a:t>computerizate</a:t>
            </a:r>
            <a:r>
              <a:rPr lang="en-US" sz="2400" b="1" dirty="0">
                <a:solidFill>
                  <a:srgbClr val="002060"/>
                </a:solidFill>
              </a:rPr>
              <a:t>.</a:t>
            </a:r>
            <a:endParaRPr lang="ro-RO" sz="2400" b="1" dirty="0">
              <a:solidFill>
                <a:srgbClr val="002060"/>
              </a:solidFill>
            </a:endParaRPr>
          </a:p>
          <a:p>
            <a:endParaRPr lang="en-US" sz="2400" b="1" dirty="0">
              <a:solidFill>
                <a:srgbClr val="002060"/>
              </a:solidFill>
            </a:endParaRPr>
          </a:p>
          <a:p>
            <a:endParaRPr lang="ro-RO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7704" y="347589"/>
            <a:ext cx="10729192" cy="84638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</a:t>
            </a:r>
            <a:r>
              <a:rPr lang="ro-RO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ț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r>
              <a:rPr lang="ro-RO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primire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o-R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o-RO" sz="4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Prezentare</a:t>
            </a:r>
            <a:r>
              <a:rPr lang="en-US" sz="4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endParaRPr lang="en-US" sz="49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985" l="0" r="99219">
                        <a14:foregroundMark x1="12500" y1="25888" x2="24609" y2="18782"/>
                        <a14:foregroundMark x1="87500" y1="31472" x2="74609" y2="167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10836" y="150292"/>
            <a:ext cx="2102242" cy="176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52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318" y="365126"/>
            <a:ext cx="10859525" cy="1325563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>
                <a:solidFill>
                  <a:schemeClr val="accent6">
                    <a:lumMod val="50000"/>
                  </a:schemeClr>
                </a:solidFill>
              </a:rPr>
              <a:t>Calificarea Tehnician ecolog </a:t>
            </a:r>
            <a:r>
              <a:rPr lang="ro-RO" sz="3600" b="1" dirty="0">
                <a:solidFill>
                  <a:schemeClr val="accent6">
                    <a:lumMod val="50000"/>
                  </a:schemeClr>
                </a:solidFill>
              </a:rPr>
              <a:t>ș</a:t>
            </a:r>
            <a:r>
              <a:rPr lang="it-IT" sz="3600" b="1" dirty="0">
                <a:solidFill>
                  <a:schemeClr val="accent6">
                    <a:lumMod val="50000"/>
                  </a:schemeClr>
                </a:solidFill>
              </a:rPr>
              <a:t>i protec</a:t>
            </a:r>
            <a:r>
              <a:rPr lang="ro-RO" sz="3600" b="1" dirty="0">
                <a:solidFill>
                  <a:schemeClr val="accent6">
                    <a:lumMod val="50000"/>
                  </a:schemeClr>
                </a:solidFill>
              </a:rPr>
              <a:t>ți</a:t>
            </a:r>
            <a:r>
              <a:rPr lang="it-IT" sz="3600" b="1" dirty="0">
                <a:solidFill>
                  <a:schemeClr val="accent6">
                    <a:lumMod val="50000"/>
                  </a:schemeClr>
                </a:solidFill>
              </a:rPr>
              <a:t>a calit</a:t>
            </a:r>
            <a:r>
              <a:rPr lang="ro-RO" sz="3600" b="1" dirty="0">
                <a:solidFill>
                  <a:schemeClr val="accent6">
                    <a:lumMod val="50000"/>
                  </a:schemeClr>
                </a:solidFill>
              </a:rPr>
              <a:t>ăț</a:t>
            </a:r>
            <a:r>
              <a:rPr lang="it-IT" sz="3600" b="1" dirty="0">
                <a:solidFill>
                  <a:schemeClr val="accent6">
                    <a:lumMod val="50000"/>
                  </a:schemeClr>
                </a:solidFill>
              </a:rPr>
              <a:t>ii mediului </a:t>
            </a:r>
            <a:br>
              <a:rPr lang="it-IT" sz="36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it-IT" sz="2200" b="1" dirty="0">
                <a:solidFill>
                  <a:schemeClr val="accent6">
                    <a:lumMod val="50000"/>
                  </a:schemeClr>
                </a:solidFill>
              </a:rPr>
              <a:t>10 elevi de cl</a:t>
            </a:r>
            <a:r>
              <a:rPr lang="ro-RO" sz="2200" b="1" dirty="0">
                <a:solidFill>
                  <a:schemeClr val="accent6">
                    <a:lumMod val="50000"/>
                  </a:schemeClr>
                </a:solidFill>
              </a:rPr>
              <a:t>a</a:t>
            </a:r>
            <a:r>
              <a:rPr lang="it-IT" sz="2200" b="1" dirty="0">
                <a:solidFill>
                  <a:schemeClr val="accent6">
                    <a:lumMod val="50000"/>
                  </a:schemeClr>
                </a:solidFill>
              </a:rPr>
              <a:t>s</a:t>
            </a:r>
            <a:r>
              <a:rPr lang="ro-RO" sz="2200" b="1" dirty="0">
                <a:solidFill>
                  <a:schemeClr val="accent6">
                    <a:lumMod val="50000"/>
                  </a:schemeClr>
                </a:solidFill>
              </a:rPr>
              <a:t>a </a:t>
            </a:r>
            <a:r>
              <a:rPr lang="it-IT" sz="2200" b="1" dirty="0">
                <a:solidFill>
                  <a:schemeClr val="accent6">
                    <a:lumMod val="50000"/>
                  </a:schemeClr>
                </a:solidFill>
              </a:rPr>
              <a:t>a XII</a:t>
            </a:r>
            <a:r>
              <a:rPr lang="ro-RO" sz="2200" b="1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it-IT" sz="2200" b="1" dirty="0">
                <a:solidFill>
                  <a:schemeClr val="accent6">
                    <a:lumMod val="50000"/>
                  </a:schemeClr>
                </a:solidFill>
              </a:rPr>
              <a:t>a-FLUX I</a:t>
            </a:r>
            <a:br>
              <a:rPr lang="it-IT" sz="2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6">
                    <a:lumMod val="50000"/>
                  </a:schemeClr>
                </a:solidFill>
              </a:rPr>
              <a:t>perioada</a:t>
            </a: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</a:rPr>
              <a:t> de mobilitate-25.11.-13.12.2019</a:t>
            </a:r>
            <a:endParaRPr lang="en-US" sz="22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5574578"/>
              </p:ext>
            </p:extLst>
          </p:nvPr>
        </p:nvGraphicFramePr>
        <p:xfrm>
          <a:off x="1053851" y="1690687"/>
          <a:ext cx="3168353" cy="42585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68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47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rgbClr val="002060"/>
                          </a:solidFill>
                          <a:effectLst/>
                        </a:rPr>
                        <a:t>BIVOLARU RAUL – IONUȚ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7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>
                          <a:solidFill>
                            <a:srgbClr val="002060"/>
                          </a:solidFill>
                          <a:effectLst/>
                        </a:rPr>
                        <a:t>CIOTÎRLĂ   OLIVIA – ANDREEA</a:t>
                      </a:r>
                      <a:endParaRPr lang="en-US" sz="16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3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rgbClr val="002060"/>
                          </a:solidFill>
                          <a:effectLst/>
                        </a:rPr>
                        <a:t>GOANŢĂ  CLAUDIU – ALEXANDRU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7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>
                          <a:solidFill>
                            <a:srgbClr val="002060"/>
                          </a:solidFill>
                          <a:effectLst/>
                        </a:rPr>
                        <a:t>GÎSCAN  LIDIA – ALEXIA</a:t>
                      </a:r>
                      <a:endParaRPr lang="en-US" sz="16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7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>
                          <a:solidFill>
                            <a:srgbClr val="002060"/>
                          </a:solidFill>
                          <a:effectLst/>
                        </a:rPr>
                        <a:t>IANCULOVICI  LIVIU</a:t>
                      </a:r>
                      <a:endParaRPr lang="en-US" sz="16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7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>
                          <a:solidFill>
                            <a:srgbClr val="002060"/>
                          </a:solidFill>
                          <a:effectLst/>
                        </a:rPr>
                        <a:t>POPA ANDREEA-ISABELA</a:t>
                      </a:r>
                      <a:endParaRPr lang="en-US" sz="16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7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>
                          <a:solidFill>
                            <a:srgbClr val="002060"/>
                          </a:solidFill>
                          <a:effectLst/>
                        </a:rPr>
                        <a:t>PAN</a:t>
                      </a:r>
                      <a:r>
                        <a:rPr lang="ro-RO" sz="1600">
                          <a:solidFill>
                            <a:srgbClr val="002060"/>
                          </a:solidFill>
                          <a:effectLst/>
                        </a:rPr>
                        <a:t>Ț</a:t>
                      </a:r>
                      <a:r>
                        <a:rPr lang="fr-FR" sz="1600">
                          <a:solidFill>
                            <a:srgbClr val="002060"/>
                          </a:solidFill>
                          <a:effectLst/>
                        </a:rPr>
                        <a:t>IR EUGENIA -LAVINIA    </a:t>
                      </a:r>
                      <a:endParaRPr lang="en-US" sz="16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47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>
                          <a:solidFill>
                            <a:srgbClr val="002060"/>
                          </a:solidFill>
                          <a:effectLst/>
                        </a:rPr>
                        <a:t>RĂGMAN  DENISA – GABRIELA</a:t>
                      </a:r>
                      <a:endParaRPr lang="en-US" sz="16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47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>
                          <a:solidFill>
                            <a:srgbClr val="002060"/>
                          </a:solidFill>
                          <a:effectLst/>
                        </a:rPr>
                        <a:t>TOMA EMANUEL -IONUȚ</a:t>
                      </a:r>
                      <a:endParaRPr lang="en-US" sz="16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03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rgbClr val="002060"/>
                          </a:solidFill>
                          <a:effectLst/>
                        </a:rPr>
                        <a:t>VĂDUVA CRISTINA – GEORGIANA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294212" y="1556792"/>
            <a:ext cx="7272808" cy="5529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991870" algn="l"/>
              </a:tabLst>
            </a:pP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Tema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Determinarea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indicatorilor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fizici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solului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umiditatea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compoziția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granulometrică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textura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capilaritatea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solului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densitatea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reala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densitatea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aparenta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solului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991870" algn="l"/>
              </a:tabLst>
            </a:pPr>
            <a:r>
              <a:rPr lang="en-US" sz="2000" i="1" spc="25" dirty="0" err="1">
                <a:latin typeface="Times New Roman" panose="02020603050405020304" pitchFamily="18" charset="0"/>
                <a:ea typeface="Angsana New" panose="02020603050405020304" pitchFamily="18" charset="-34"/>
                <a:cs typeface="Times New Roman" panose="02020603050405020304" pitchFamily="18" charset="0"/>
              </a:rPr>
              <a:t>Tema</a:t>
            </a:r>
            <a:r>
              <a:rPr lang="en-US" sz="2000" i="1" spc="25" dirty="0">
                <a:latin typeface="Times New Roman" panose="02020603050405020304" pitchFamily="18" charset="0"/>
                <a:ea typeface="Angsana New" panose="02020603050405020304" pitchFamily="18" charset="-34"/>
                <a:cs typeface="Times New Roman" panose="02020603050405020304" pitchFamily="18" charset="0"/>
              </a:rPr>
              <a:t> 2 </a:t>
            </a:r>
            <a:r>
              <a:rPr lang="en-US" sz="2000" i="1" spc="25" dirty="0" err="1">
                <a:latin typeface="Times New Roman" panose="02020603050405020304" pitchFamily="18" charset="0"/>
                <a:ea typeface="Angsana New" panose="02020603050405020304" pitchFamily="18" charset="-34"/>
                <a:cs typeface="Times New Roman" panose="02020603050405020304" pitchFamily="18" charset="0"/>
              </a:rPr>
              <a:t>Determinarea</a:t>
            </a:r>
            <a:r>
              <a:rPr lang="en-US" sz="2000" i="1" spc="25" dirty="0">
                <a:latin typeface="Times New Roman" panose="02020603050405020304" pitchFamily="18" charset="0"/>
                <a:ea typeface="Angsana New" panose="02020603050405020304" pitchFamily="18" charset="-34"/>
                <a:cs typeface="Times New Roman" panose="02020603050405020304" pitchFamily="18" charset="0"/>
              </a:rPr>
              <a:t> </a:t>
            </a:r>
            <a:r>
              <a:rPr lang="en-US" sz="2000" i="1" spc="25" dirty="0" err="1">
                <a:latin typeface="Times New Roman" panose="02020603050405020304" pitchFamily="18" charset="0"/>
                <a:ea typeface="Angsana New" panose="02020603050405020304" pitchFamily="18" charset="-34"/>
                <a:cs typeface="Times New Roman" panose="02020603050405020304" pitchFamily="18" charset="0"/>
              </a:rPr>
              <a:t>reactiei</a:t>
            </a:r>
            <a:r>
              <a:rPr lang="en-US" sz="2000" i="1" spc="25" dirty="0">
                <a:latin typeface="Times New Roman" panose="02020603050405020304" pitchFamily="18" charset="0"/>
                <a:ea typeface="Angsana New" panose="02020603050405020304" pitchFamily="18" charset="-34"/>
                <a:cs typeface="Times New Roman" panose="02020603050405020304" pitchFamily="18" charset="0"/>
              </a:rPr>
              <a:t> </a:t>
            </a:r>
            <a:r>
              <a:rPr lang="en-US" sz="2000" i="1" spc="25" dirty="0" err="1">
                <a:latin typeface="Times New Roman" panose="02020603050405020304" pitchFamily="18" charset="0"/>
                <a:ea typeface="Angsana New" panose="02020603050405020304" pitchFamily="18" charset="-34"/>
                <a:cs typeface="Times New Roman" panose="02020603050405020304" pitchFamily="18" charset="0"/>
              </a:rPr>
              <a:t>solului</a:t>
            </a:r>
            <a:r>
              <a:rPr lang="en-US" sz="2000" i="1" spc="25" dirty="0">
                <a:latin typeface="Times New Roman" panose="02020603050405020304" pitchFamily="18" charset="0"/>
                <a:ea typeface="Angsana New" panose="02020603050405020304" pitchFamily="18" charset="-34"/>
                <a:cs typeface="Times New Roman" panose="02020603050405020304" pitchFamily="18" charset="0"/>
              </a:rPr>
              <a:t>: PH-</a:t>
            </a:r>
            <a:r>
              <a:rPr lang="en-US" sz="2000" i="1" spc="25" dirty="0" err="1">
                <a:latin typeface="Times New Roman" panose="02020603050405020304" pitchFamily="18" charset="0"/>
                <a:ea typeface="Angsana New" panose="02020603050405020304" pitchFamily="18" charset="-34"/>
                <a:cs typeface="Times New Roman" panose="02020603050405020304" pitchFamily="18" charset="0"/>
              </a:rPr>
              <a:t>ul</a:t>
            </a:r>
            <a:r>
              <a:rPr lang="en-US" sz="2000" i="1" spc="25" dirty="0">
                <a:latin typeface="Times New Roman" panose="02020603050405020304" pitchFamily="18" charset="0"/>
                <a:ea typeface="Angsana New" panose="02020603050405020304" pitchFamily="18" charset="-34"/>
                <a:cs typeface="Times New Roman" panose="02020603050405020304" pitchFamily="18" charset="0"/>
              </a:rPr>
              <a:t> </a:t>
            </a:r>
            <a:r>
              <a:rPr lang="en-US" sz="2000" i="1" spc="25" dirty="0" err="1">
                <a:latin typeface="Times New Roman" panose="02020603050405020304" pitchFamily="18" charset="0"/>
                <a:ea typeface="Angsana New" panose="02020603050405020304" pitchFamily="18" charset="-34"/>
                <a:cs typeface="Times New Roman" panose="02020603050405020304" pitchFamily="18" charset="0"/>
              </a:rPr>
              <a:t>în</a:t>
            </a:r>
            <a:r>
              <a:rPr lang="en-US" sz="2000" i="1" spc="25" dirty="0">
                <a:latin typeface="Times New Roman" panose="02020603050405020304" pitchFamily="18" charset="0"/>
                <a:ea typeface="Angsana New" panose="02020603050405020304" pitchFamily="18" charset="-34"/>
                <a:cs typeface="Times New Roman" panose="02020603050405020304" pitchFamily="18" charset="0"/>
              </a:rPr>
              <a:t> </a:t>
            </a:r>
            <a:r>
              <a:rPr lang="en-US" sz="2000" i="1" spc="25" dirty="0" err="1">
                <a:latin typeface="Times New Roman" panose="02020603050405020304" pitchFamily="18" charset="0"/>
                <a:ea typeface="Angsana New" panose="02020603050405020304" pitchFamily="18" charset="-34"/>
                <a:cs typeface="Times New Roman" panose="02020603050405020304" pitchFamily="18" charset="0"/>
              </a:rPr>
              <a:t>suspensii</a:t>
            </a:r>
            <a:r>
              <a:rPr lang="en-US" sz="2000" i="1" spc="25" dirty="0">
                <a:latin typeface="Times New Roman" panose="02020603050405020304" pitchFamily="18" charset="0"/>
                <a:ea typeface="Angsana New" panose="02020603050405020304" pitchFamily="18" charset="-34"/>
                <a:cs typeface="Times New Roman" panose="02020603050405020304" pitchFamily="18" charset="0"/>
              </a:rPr>
              <a:t> </a:t>
            </a:r>
            <a:r>
              <a:rPr lang="en-US" sz="2000" i="1" spc="25" dirty="0" err="1">
                <a:latin typeface="Times New Roman" panose="02020603050405020304" pitchFamily="18" charset="0"/>
                <a:ea typeface="Angsana New" panose="02020603050405020304" pitchFamily="18" charset="-34"/>
                <a:cs typeface="Times New Roman" panose="02020603050405020304" pitchFamily="18" charset="0"/>
              </a:rPr>
              <a:t>și</a:t>
            </a:r>
            <a:r>
              <a:rPr lang="en-US" sz="2000" i="1" spc="25" dirty="0">
                <a:latin typeface="Times New Roman" panose="02020603050405020304" pitchFamily="18" charset="0"/>
                <a:ea typeface="Angsana New" panose="02020603050405020304" pitchFamily="18" charset="-34"/>
                <a:cs typeface="Times New Roman" panose="02020603050405020304" pitchFamily="18" charset="0"/>
              </a:rPr>
              <a:t> </a:t>
            </a:r>
            <a:r>
              <a:rPr lang="en-US" sz="2000" i="1" spc="25" dirty="0" err="1">
                <a:latin typeface="Times New Roman" panose="02020603050405020304" pitchFamily="18" charset="0"/>
                <a:ea typeface="Angsana New" panose="02020603050405020304" pitchFamily="18" charset="-34"/>
                <a:cs typeface="Times New Roman" panose="02020603050405020304" pitchFamily="18" charset="0"/>
              </a:rPr>
              <a:t>în</a:t>
            </a:r>
            <a:r>
              <a:rPr lang="en-US" sz="2000" i="1" spc="25" dirty="0">
                <a:latin typeface="Times New Roman" panose="02020603050405020304" pitchFamily="18" charset="0"/>
                <a:ea typeface="Angsana New" panose="02020603050405020304" pitchFamily="18" charset="-34"/>
                <a:cs typeface="Times New Roman" panose="02020603050405020304" pitchFamily="18" charset="0"/>
              </a:rPr>
              <a:t> </a:t>
            </a:r>
            <a:r>
              <a:rPr lang="en-US" sz="2000" i="1" spc="25" dirty="0" err="1">
                <a:latin typeface="Times New Roman" panose="02020603050405020304" pitchFamily="18" charset="0"/>
                <a:ea typeface="Angsana New" panose="02020603050405020304" pitchFamily="18" charset="-34"/>
                <a:cs typeface="Times New Roman" panose="02020603050405020304" pitchFamily="18" charset="0"/>
              </a:rPr>
              <a:t>pastă</a:t>
            </a:r>
            <a:r>
              <a:rPr lang="en-US" sz="2000" i="1" spc="25" dirty="0">
                <a:latin typeface="Times New Roman" panose="02020603050405020304" pitchFamily="18" charset="0"/>
                <a:ea typeface="Angsana New" panose="02020603050405020304" pitchFamily="18" charset="-34"/>
                <a:cs typeface="Times New Roman" panose="02020603050405020304" pitchFamily="18" charset="0"/>
              </a:rPr>
              <a:t> de sol,  </a:t>
            </a:r>
            <a:r>
              <a:rPr lang="en-US" sz="2000" i="1" spc="25" dirty="0" err="1">
                <a:latin typeface="Times New Roman" panose="02020603050405020304" pitchFamily="18" charset="0"/>
                <a:ea typeface="Angsana New" panose="02020603050405020304" pitchFamily="18" charset="-34"/>
                <a:cs typeface="Times New Roman" panose="02020603050405020304" pitchFamily="18" charset="0"/>
              </a:rPr>
              <a:t>aciditatea</a:t>
            </a:r>
            <a:r>
              <a:rPr lang="en-US" sz="2000" i="1" spc="25" dirty="0">
                <a:latin typeface="Times New Roman" panose="02020603050405020304" pitchFamily="18" charset="0"/>
                <a:ea typeface="Angsana New" panose="02020603050405020304" pitchFamily="18" charset="-34"/>
                <a:cs typeface="Times New Roman" panose="02020603050405020304" pitchFamily="18" charset="0"/>
              </a:rPr>
              <a:t> </a:t>
            </a:r>
            <a:r>
              <a:rPr lang="en-US" sz="2000" i="1" spc="25" dirty="0" err="1">
                <a:latin typeface="Times New Roman" panose="02020603050405020304" pitchFamily="18" charset="0"/>
                <a:ea typeface="Angsana New" panose="02020603050405020304" pitchFamily="18" charset="-34"/>
                <a:cs typeface="Times New Roman" panose="02020603050405020304" pitchFamily="18" charset="0"/>
              </a:rPr>
              <a:t>actuale</a:t>
            </a:r>
            <a:r>
              <a:rPr lang="en-US" sz="2000" i="1" spc="25" dirty="0">
                <a:latin typeface="Times New Roman" panose="02020603050405020304" pitchFamily="18" charset="0"/>
                <a:ea typeface="Angsana New" panose="02020603050405020304" pitchFamily="18" charset="-34"/>
                <a:cs typeface="Times New Roman" panose="02020603050405020304" pitchFamily="18" charset="0"/>
              </a:rPr>
              <a:t>, </a:t>
            </a:r>
            <a:r>
              <a:rPr lang="en-US" sz="2000" i="1" spc="25" dirty="0" err="1">
                <a:latin typeface="Times New Roman" panose="02020603050405020304" pitchFamily="18" charset="0"/>
                <a:ea typeface="Angsana New" panose="02020603050405020304" pitchFamily="18" charset="-34"/>
                <a:cs typeface="Times New Roman" panose="02020603050405020304" pitchFamily="18" charset="0"/>
              </a:rPr>
              <a:t>aciditatea</a:t>
            </a:r>
            <a:r>
              <a:rPr lang="en-US" sz="2000" i="1" spc="25" dirty="0">
                <a:latin typeface="Times New Roman" panose="02020603050405020304" pitchFamily="18" charset="0"/>
                <a:ea typeface="Angsana New" panose="02020603050405020304" pitchFamily="18" charset="-34"/>
                <a:cs typeface="Times New Roman" panose="02020603050405020304" pitchFamily="18" charset="0"/>
              </a:rPr>
              <a:t> cu </a:t>
            </a:r>
            <a:r>
              <a:rPr lang="en-US" sz="2000" i="1" spc="25" dirty="0" err="1">
                <a:latin typeface="Times New Roman" panose="02020603050405020304" pitchFamily="18" charset="0"/>
                <a:ea typeface="Angsana New" panose="02020603050405020304" pitchFamily="18" charset="-34"/>
                <a:cs typeface="Times New Roman" panose="02020603050405020304" pitchFamily="18" charset="0"/>
              </a:rPr>
              <a:t>amestec</a:t>
            </a:r>
            <a:r>
              <a:rPr lang="en-US" sz="2000" i="1" spc="25" dirty="0">
                <a:latin typeface="Times New Roman" panose="02020603050405020304" pitchFamily="18" charset="0"/>
                <a:ea typeface="Angsana New" panose="02020603050405020304" pitchFamily="18" charset="-34"/>
                <a:cs typeface="Times New Roman" panose="02020603050405020304" pitchFamily="18" charset="0"/>
              </a:rPr>
              <a:t> de </a:t>
            </a:r>
            <a:r>
              <a:rPr lang="en-US" sz="2000" i="1" spc="25" dirty="0" err="1">
                <a:latin typeface="Times New Roman" panose="02020603050405020304" pitchFamily="18" charset="0"/>
                <a:ea typeface="Angsana New" panose="02020603050405020304" pitchFamily="18" charset="-34"/>
                <a:cs typeface="Times New Roman" panose="02020603050405020304" pitchFamily="18" charset="0"/>
              </a:rPr>
              <a:t>indicatori</a:t>
            </a:r>
            <a:r>
              <a:rPr lang="en-US" sz="2000" i="1" spc="25" dirty="0">
                <a:latin typeface="Times New Roman" panose="02020603050405020304" pitchFamily="18" charset="0"/>
                <a:ea typeface="Angsana New" panose="02020603050405020304" pitchFamily="18" charset="-34"/>
                <a:cs typeface="Times New Roman" panose="02020603050405020304" pitchFamily="18" charset="0"/>
              </a:rPr>
              <a:t>, </a:t>
            </a:r>
            <a:r>
              <a:rPr lang="en-US" sz="2000" i="1" spc="25" dirty="0" err="1">
                <a:latin typeface="Times New Roman" panose="02020603050405020304" pitchFamily="18" charset="0"/>
                <a:ea typeface="Angsana New" panose="02020603050405020304" pitchFamily="18" charset="-34"/>
                <a:cs typeface="Times New Roman" panose="02020603050405020304" pitchFamily="18" charset="0"/>
              </a:rPr>
              <a:t>alcalinitatea</a:t>
            </a:r>
            <a:endParaRPr lang="en-US" sz="2000" i="1" spc="25" dirty="0">
              <a:latin typeface="Times New Roman" panose="02020603050405020304" pitchFamily="18" charset="0"/>
              <a:ea typeface="Angsana New" panose="02020603050405020304" pitchFamily="18" charset="-34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991870" algn="l"/>
              </a:tabLst>
            </a:pP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Tema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Determinarea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gradului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saturație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solului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îngrășăminte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chimice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991870" algn="l"/>
              </a:tabLst>
            </a:pP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Tema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Determinarea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microelementelor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elementelor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ordin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secundar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din sol: </a:t>
            </a: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Mg, Fe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991870" algn="l"/>
              </a:tabLst>
            </a:pP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Tema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Determinarea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microorganismelor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din 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370"/>
              </a:lnSpc>
              <a:tabLst>
                <a:tab pos="991870" algn="l"/>
              </a:tabLst>
            </a:pPr>
            <a:endParaRPr lang="en-US" sz="2000" b="1" spc="25" dirty="0">
              <a:effectLst/>
              <a:latin typeface="Angsana New" panose="02020603050405020304" pitchFamily="18" charset="-34"/>
              <a:ea typeface="Angsana New" panose="02020603050405020304" pitchFamily="18" charset="-34"/>
              <a:cs typeface="Angsana New" panose="02020603050405020304" pitchFamily="18" charset="-34"/>
            </a:endParaRPr>
          </a:p>
          <a:p>
            <a:pPr algn="just">
              <a:lnSpc>
                <a:spcPts val="1370"/>
              </a:lnSpc>
              <a:tabLst>
                <a:tab pos="991870" algn="l"/>
              </a:tabLst>
            </a:pPr>
            <a:endParaRPr lang="en-US" sz="2000" b="1" spc="25" dirty="0">
              <a:effectLst/>
              <a:latin typeface="Angsana New" panose="02020603050405020304" pitchFamily="18" charset="-34"/>
              <a:ea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1291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1345093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This simple template design works for technology and  businesses, but it's versatile enough to use in other contexts.  It features multiple slide layouts designed for widescreen (16x9 resolution) and includes a sample SmartArt list and chart that are easily editable.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2011-11-26T00:30:00+00:00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TP102787989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694266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3836F65B-1B07-41EE-A0E8-BC6EF38552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09BF4D4-EF60-4196-BFC3-9462D60797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C67BEE-D13F-4BD2-98A5-34D8A0977F68}">
  <ds:schemaRefs>
    <ds:schemaRef ds:uri="http://schemas.openxmlformats.org/package/2006/metadata/core-properties"/>
    <ds:schemaRef ds:uri="http://schemas.microsoft.com/office/infopath/2007/PartnerControls"/>
    <ds:schemaRef ds:uri="4873beb7-5857-4685-be1f-d57550cc96cc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3206</Words>
  <Application>Microsoft Office PowerPoint</Application>
  <PresentationFormat>Custom</PresentationFormat>
  <Paragraphs>164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Angsana New</vt:lpstr>
      <vt:lpstr>Arial</vt:lpstr>
      <vt:lpstr>Calibri</vt:lpstr>
      <vt:lpstr>Calibri Light</vt:lpstr>
      <vt:lpstr>Times New Roman</vt:lpstr>
      <vt:lpstr>Office Theme</vt:lpstr>
      <vt:lpstr>”Erasmus+ Oportunități și Provocări”  2019-1-RO01-KA116-061749</vt:lpstr>
      <vt:lpstr> Despre proiect - OPORTUNITĂȚI:</vt:lpstr>
      <vt:lpstr> Obiectivele proiectului:</vt:lpstr>
      <vt:lpstr> Grupuri țintă: </vt:lpstr>
      <vt:lpstr> Logistică fluxuri - STAGIARI VET:</vt:lpstr>
      <vt:lpstr>PARTENERI</vt:lpstr>
      <vt:lpstr>PowerPoint Presentation</vt:lpstr>
      <vt:lpstr>PowerPoint Presentation</vt:lpstr>
      <vt:lpstr>Calificarea Tehnician ecolog și protecția calității mediului  10 elevi de clasa a XII-a-FLUX I  perioada de mobilitate-25.11.-13.12.2019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Calificarea Tehnician mecatronist 7 elevi de clasa a XII-a- FLUX II  perioada de mobilitate-24.02.-13.03.2020</vt:lpstr>
      <vt:lpstr>PowerPoint Presentation</vt:lpstr>
      <vt:lpstr>Calificarea Tehnician mecatronist 10 elevi de clasa a X-a-FLUX II  perioada de mobilitate-24.02.-13.03.2020</vt:lpstr>
      <vt:lpstr>PowerPoint Presentation</vt:lpstr>
      <vt:lpstr> Organizații de primire –  Responsabilități pe parcursul derulării proiectului:</vt:lpstr>
      <vt:lpstr>Organizații intermediare - Prezentare:</vt:lpstr>
      <vt:lpstr> Organizații intermediare –  Responsabilități pe parcursul derulării proiectului:</vt:lpstr>
      <vt:lpstr>        Țara de primire în cuvinte și imagini   Portugalia            </vt:lpstr>
      <vt:lpstr>Lisabona</vt:lpstr>
      <vt:lpstr>PowerPoint Presentation</vt:lpstr>
      <vt:lpstr>FLUX I</vt:lpstr>
      <vt:lpstr>PowerPoint Presentation</vt:lpstr>
      <vt:lpstr>Rezultate:  Intangibile: -competenţe şi experienţe acumulate de participanţii la activităţi -competenţe şi experienţe personale dobândite de membrii echipei de proiect - mai bună sensibilizare culturală -ameliorarea competentelor lingvistice </vt:lpstr>
      <vt:lpstr>Rezultate:  - Reflectare asupra valorilor Uniunii Europene </vt:lpstr>
      <vt:lpstr>Rezultate:  - Dezvoltarea  capacităţii de a lucra în echipă, de împărtăşire a cunoştinţelor şi experienţelor</vt:lpstr>
      <vt:lpstr> Rezultate:</vt:lpstr>
      <vt:lpstr> PROVOCĂRI</vt:lpstr>
      <vt:lpstr>DISCLAIMER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 + SMART IT 2017</dc:title>
  <dc:creator>Dominic</dc:creator>
  <cp:lastModifiedBy>Kis Marinela</cp:lastModifiedBy>
  <cp:revision>345</cp:revision>
  <dcterms:created xsi:type="dcterms:W3CDTF">2017-08-16T11:42:14Z</dcterms:created>
  <dcterms:modified xsi:type="dcterms:W3CDTF">2020-04-28T21:42:21Z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